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8" r:id="rId8"/>
    <p:sldId id="263" r:id="rId9"/>
    <p:sldId id="265" r:id="rId10"/>
    <p:sldId id="274" r:id="rId11"/>
    <p:sldId id="292" r:id="rId12"/>
    <p:sldId id="275" r:id="rId13"/>
    <p:sldId id="293" r:id="rId14"/>
    <p:sldId id="276" r:id="rId15"/>
    <p:sldId id="294" r:id="rId16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94"/>
  </p:normalViewPr>
  <p:slideViewPr>
    <p:cSldViewPr snapToGrid="0">
      <p:cViewPr varScale="1">
        <p:scale>
          <a:sx n="109" d="100"/>
          <a:sy n="109" d="100"/>
        </p:scale>
        <p:origin x="8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A5A03F6-2159-B62A-7F4C-28D61755E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5917FC8E-0EEA-3555-EA83-22DE30520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AC9779E-BB87-B2F7-BA2B-A46C970D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5F89A8A-560F-468F-0317-19B4E07FB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95B6F6A-2675-6FA0-C75C-1A33047F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709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EAD0404-41A9-0736-D99E-27B68C1C9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9B608B95-D766-7449-69DE-146E5ABAC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BD6B077-FEF6-EA58-6BAB-03256039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242E069-23A7-E8D5-DD6B-FC44E5BCD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644DA0D-E686-87DD-5DC0-82EBE74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2522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5120778C-62E8-F843-8289-6CB97ACE8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3CBBFC55-9CC5-8CD4-7C56-5A3C345DA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05DA423-327F-2080-B44B-9ACD4842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3FEF425-9998-47C8-E9E2-8D140439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3681FC48-5385-190D-A90E-D985AF55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968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623A322-1455-FB65-881C-DDE7A65E2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9F3B72D-AB8F-7117-360B-8DB22A1B5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ECA6B1B-658E-6439-4098-10C6691E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1DEEF95-D046-E565-86AA-506DAE95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72BEEB3-293C-A471-FD2B-45997BB8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124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C52A1AB-CD16-6A10-F22A-C7723402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B98391A-613F-437B-073A-ABCF8E7FC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9CFFB78-05B5-2F70-14B0-81359498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0C178F6-7938-963A-4D9C-A3F26BB2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6C1A60A-45E7-D79D-8982-5935BFED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761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40686E4-C38F-8322-D77E-11905CE4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4389149-ED49-D5EE-FBB7-9B17A16FA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A9FD26F5-A256-4624-ACCF-4E1AB71CD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F9FF8B19-5BF4-4DA2-3765-642EF623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61706C0-8E25-75ED-2B32-77D80A94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CA2F3FE2-380B-E401-DF2A-CC77F96F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006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394AC4F-7A31-EF17-0283-7A5BAD6F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8C6D16F-91F0-FDB0-06EE-E7544A722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477FC63F-0A6C-B373-FC0B-4E00F4A6A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DD5DCFEB-9AAA-C82B-0F70-1AC416594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3E501C75-0D8F-A764-84A6-C9566D6AB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A944E166-9186-A498-C2E1-C59AB4F5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7CE5088A-510C-D60E-6CBB-B7C2B72E9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63B433B1-AADD-BE7B-BCEF-54600A62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2919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594AA83-E242-91DA-28B9-86404D90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A9C401B1-DD8A-6DE1-6119-5E2E66C7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9A2E8840-6B76-3A5B-73F6-AF8985EF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AF338731-1646-FD0F-906C-7E43C8F3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336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78241048-ABF4-C613-4C2F-15003C11E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96D22427-C540-5C9A-DC14-FB8E294F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3BAA2D2F-CC90-6D7E-ED3B-7E24E3506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942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887AEED-3DDD-BEB6-1960-2637690F1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E0A26419-8C59-899D-0DF6-3E729B2D3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1F753F40-38DA-F2B4-ECA5-4CE51B3FE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64265489-6681-35DE-ABC2-A45463DA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EE9AEF1-7892-E747-5E67-A9E8299B1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B46D1831-F0DE-69AE-3E4E-5820C2CEC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4750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AF15B73-3327-B96E-FF52-E7D63901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579989C0-B1C6-C3D1-6667-29B76F2587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4C5D77CF-EF8F-8132-073D-0AC0F0F14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7B5BBCC8-0480-5A90-EBE9-9231D3C7B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037DFA28-B3B0-3A9A-23F3-3F02EB3C7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A2387C6B-76D6-2A17-7FE1-0B4DDCD1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9768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1DEEC67C-EB7C-2108-C369-859322F97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79CB97E1-2A05-8D0A-E353-A746832F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789FD49B-EDCD-6E77-94DD-4F5D26B38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5A30F-7F01-4CE1-A030-4145AAEC85D6}" type="datetimeFigureOut">
              <a:rPr lang="ro-RO" smtClean="0"/>
              <a:t>04.10.2024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D93AC72-306F-460C-6222-3AF5B83D8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AF6CF9B-824B-747C-2078-0EDBB4195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760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0945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ADD FEL!</a:t>
            </a:r>
            <a:b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sz="3600" b="1" kern="100" dirty="0">
                <a:solidFill>
                  <a:schemeClr val="accent2"/>
                </a:solidFill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r>
              <a:rPr lang="ro-RO" sz="3600" b="1" kern="100" dirty="0" err="1">
                <a:solidFill>
                  <a:schemeClr val="accent2"/>
                </a:solidFill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Téma</a:t>
            </a:r>
            <a:endParaRPr lang="ro-RO" sz="3600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95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10330005" cy="301124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jövendölésben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plusz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új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fuvallatát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nyújtja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elkeseredett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helyzetben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hiszen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ígéretet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kaptunk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fogja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tölteni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szükségleteinket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elcsüggedünk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bátorít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Ha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tudjuk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mitévők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legyünk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mutatja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irányt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érezzük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elakadtunk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segít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tovább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mennünk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Ha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érezzük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szeretnek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szeretetet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tanúsít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irántunk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975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10664099" cy="6405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Mindenki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számára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</a:t>
            </a:r>
            <a:endParaRPr lang="ro-RO" sz="4000" b="1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237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4" y="984558"/>
            <a:ext cx="10831047" cy="313650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 a legszebb a reménységben, hogy olyan, mint Isten szeretete – nem fogy el és korlátlan. A felszólítás, miszerint ne adjuk fel a reményt, nemcsak Ézsaiás vagy Máté korában volt időszerű. Ma is elhangzik – itt és most. Isten sosem adja fel. Még mindig erőteljes fényességben áll ki népe érdekében, ha reménységüket Istenbe vetik.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812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10664099" cy="6405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reményteljesen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64127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10317479" cy="537866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Reménységedet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vetni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végeredményben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csendes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várakozást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feltételez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Hallottam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állítást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miszerint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hit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jövőben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hiszel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vársz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majd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jövőben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hozzád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De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mivel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adja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bízhatunk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új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ad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legnehezebb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helyzetben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levő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gyermekeinek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pislogó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gyertyák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elkezdhetnek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erőteljes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fénnyel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világítani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megtört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nádszál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újból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felé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emelkedhet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Menj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tovább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tehát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töltsd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újra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reménységgel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szíved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69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10664099" cy="6405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Istenről</a:t>
            </a:r>
            <a:r>
              <a:rPr lang="ro-RO" sz="4000" b="1" kern="10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o-RO" sz="4000" b="1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2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10664099" cy="6405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Istenről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1443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30656"/>
            <a:ext cx="10482404" cy="5546697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Nemrég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készült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felmérés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ezredfordulón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(1984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2002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született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személyek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43%-a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tud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létezéséről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hisz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érdekli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dolog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.” A Gallup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intézet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által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Egyesült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Államokban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végzett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közvélemény-kutatás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hasonló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adatokat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mutatott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korosztályban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vetett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hit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idők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legalacsonyabb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szintjére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süllyedt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Különösen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érdekes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kutatás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kimutatta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magukat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kereszténynek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vallók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inkább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kételkednek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39%-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állítja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hallja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imáikat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képes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beavatkozni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életükbe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908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857815"/>
            <a:ext cx="9333543" cy="2811507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tanítványai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barátai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kételkedtek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Embertömegek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látták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saját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szemükkel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együttérzést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tanúsít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csodákat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egyesek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mégis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kételkedtek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zúgolódtak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01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857815"/>
            <a:ext cx="9954867" cy="42300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 a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magatartás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késztette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Jézust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megkérdezze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tizenkettőt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el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akarják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-e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hagyni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Őt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János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apostol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így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ír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esetről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„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Ettől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fogva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sokan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visszavonulának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tanítványai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közül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nem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járnak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vala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többé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vele. Monda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azért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tizenkettőnek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Vajon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ti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akartok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-é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menni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Felele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néki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Simon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Péter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Uram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kihez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mehetnénk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Örök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életnek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beszéde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te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nálad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mi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elhittük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megismertük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te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Krisztus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élő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Istennek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Fia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Jn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6:66-69).</a:t>
            </a:r>
          </a:p>
        </p:txBody>
      </p:sp>
    </p:spTree>
    <p:extLst>
      <p:ext uri="{BB962C8B-B14F-4D97-AF65-F5344CB8AC3E}">
        <p14:creationId xmlns:p14="http://schemas.microsoft.com/office/powerpoint/2010/main" val="1765261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10505369" cy="478994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Kérdéseimre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válasz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találtam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ellenérvet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sugallatra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amely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kitartóan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hajtogatja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ennél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Nincs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ennél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ok,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imádjuk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tökéletes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törekedjünk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találkoztam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méltóbb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magyarázattal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vágyunkra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vonatkozóan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elismerésre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elfogadásra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vágyunk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célratörően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szeretnénk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része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akarunk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lenni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nálunk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sokkal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magasztosabb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dolognak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ismerek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okot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erre,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meggyőződést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világosság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végül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fogja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győzni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sötétséget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232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1" y="959667"/>
            <a:ext cx="10651400" cy="1103595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Máté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idézi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(12.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fejezet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Ézsaiás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próféciáját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(42.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fejezet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407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6"/>
            <a:ext cx="10247942" cy="502938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Máté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megemlítette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megrepedt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nádról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pislogó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gyertyabélről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szóló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próféciát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fontos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üzenetet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akart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közölni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Istenről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adja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Érdekes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azonban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evangélista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idézte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teljes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jövendölést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Kihagyott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belőle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mondatot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ami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többlet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értelmet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kölcsönöz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narrációnak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nyújt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Megrepedt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nádat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el,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pislogó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gyertyabelet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oltja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törvényt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igazán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jelenti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pislog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reped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míg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földön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törvényt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szigetek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várnak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tanítására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Ézs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42:3-4).</a:t>
            </a:r>
          </a:p>
        </p:txBody>
      </p:sp>
    </p:spTree>
    <p:extLst>
      <p:ext uri="{BB962C8B-B14F-4D97-AF65-F5344CB8AC3E}">
        <p14:creationId xmlns:p14="http://schemas.microsoft.com/office/powerpoint/2010/main" val="913940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10655682" cy="473983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szóval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azon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területein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erős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ahol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gyenge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küzdelmekkel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szembesülsz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érzed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sötétség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körül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alig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pislákol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benned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láng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erőteljes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fényét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árasztja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rád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összetörve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érzed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magad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kiáll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melletted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jövendölés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megismétlésével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Máté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bíztat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adjuk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eredeti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próféciában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Ézsaiás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kijelenti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reménységről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szabad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lemondanunk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hiszen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maga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Jézus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mi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9881065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760</Words>
  <Application>Microsoft Macintosh PowerPoint</Application>
  <PresentationFormat>Widescreen</PresentationFormat>
  <Paragraphs>15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Montserrat</vt:lpstr>
      <vt:lpstr>Montserrat Medium</vt:lpstr>
      <vt:lpstr>Temă Office</vt:lpstr>
      <vt:lpstr>NE ADD FEL! 8. Téma</vt:lpstr>
      <vt:lpstr>Ne mondj le Istenről!</vt:lpstr>
      <vt:lpstr>Nemrég készült felmérés szerint az ezredfordulón (1984 és 2002 között) született személyek 43%-a „vagy nem tud Isten létezéséről, vagy nem hisz Istenben, vagy nem érdekli a dolog.” A Gallup intézet által az Egyesült Államokban végzett közvélemény-kutatás hasonló adatokat mutatott ki minden korosztályban: az Istenbe vetett hit minden idők legalacsonyabb szintjére süllyedt.  Különösen érdekes, hogy a kutatás kimutatta azt is, hogy a magukat kereszténynek vallók is egyre inkább kételkednek Istenben: 39%-uk állítja, hogy Isten nem hallja az imáikat, és/vagy nem képes beavatkozni az életükbe.</vt:lpstr>
      <vt:lpstr>Még Jézus tanítványai és barátai is kételkedtek. Embertömegek látták a saját szemükkel, hogy Jézus együttérzést tanúsít és csodákat tesz, egyesek mégis kételkedtek és zúgolódtak. </vt:lpstr>
      <vt:lpstr>Ez a magatartás késztette Jézust arra, hogy megkérdezze a tizenkettőt, el akarják-e hagyni Őt. János apostol így ír az esetről: „Ettől fogva sokan visszavonulának az ő tanítványai közül és nem járnak vala többé ő vele. Monda azért Jézus a tizenkettőnek: Vajon ti is el akartok-é menni? Felele néki Simon Péter: Uram, kihez mehetnénk? Örök életnek beszéde van te nálad. És mi elhittük és megismertük, hogy te vagy a Krisztus, az élő Istennek Fia” (Jn 6:66-69).</vt:lpstr>
      <vt:lpstr>Kérdéseimre Jézus a legjobb válasz. Nem találtam jobb ellenérvet arra a sugallatra, amely kitartóan hajtogatja, hogy van ennél jobb is. Nincs ennél jobb ok, hogy imádjuk Őt, és tökéletes életre törekedjünk. Nem találkoztam méltóbb magyarázattal arra a vágyunkra vonatkozóan, hogy elismerésre és elfogadásra vágyunk, célratörően szeretnénk élni, és része akarunk lenni egy nálunk sokkal magasztosabb dolognak. Nem ismerek jobb okot erre, mint az abban való meggyőződést, hogy a világosság végül le fogja győzni a sötétséget.</vt:lpstr>
      <vt:lpstr>Máté idézi (12. fejezet) Ézsaiás próféciáját (42. fejezet)</vt:lpstr>
      <vt:lpstr>Amikor Máté megemlítette a megrepedt nádról és a pislogó gyertyabélről szóló próféciát, fontos üzenetet akart közölni Istenről, aki sosem adja fel. Érdekes azonban, hogy az evangélista nem idézte a teljes jövendölést. Kihagyott belőle egy mondatot, ami többlet értelmet kölcsönöz a narrációnak, és reménységet nyújt.  „Megrepedt nádat nem tör el, a pislogó gyertyabelet nem oltja ki, a törvényt igazán jelenti meg. Nem pislog és meg nem reped, míg a földön törvényt tanít, és a szigetek várnak tanítására” (Ézs 42:3-4).</vt:lpstr>
      <vt:lpstr>Más szóval, Jézus életed azon területein is erős, ahol te gyenge vagy és küzdelmekkel szembesülsz. Amikor úgy érzed, hogy sötétség vesz körül, és már csak alig pislákol benned a láng, Ő erőteljes fényét árasztja rád. Amikor összetörve érzed magad, Ő kiáll melletted. E jövendölés megismétlésével Máté arra bíztat, hogy ne adjuk fel a reményt.  Az eredeti próféciában Ézsaiás kijelenti, hogy Jézus a reménység. A reménységről nem szabad lemondanunk, hiszen maga Jézus a mi reménységünk.</vt:lpstr>
      <vt:lpstr>A jövendölésben ez a plusz mondat a remény új fuvallatát nyújtja minden elkeseredett helyzetben, hiszen ígéretet kaptunk, hogy Isten be fogja tölteni a szükségleteinket. Ha elcsüggedünk, bátorít. Ha nem tudjuk, mitévők legyünk, mutatja az irányt. Ha úgy érezzük, hogy elakadtunk, segít tovább mennünk. Ha nem érezzük, hogy szeretnek, szeretetet tanúsít irántunk.</vt:lpstr>
      <vt:lpstr>Mindenki számára van remény</vt:lpstr>
      <vt:lpstr>Az a legszebb a reménységben, hogy olyan, mint Isten szeretete – nem fogy el és korlátlan. A felszólítás, miszerint ne adjuk fel a reményt, nemcsak Ézsaiás vagy Máté korában volt időszerű. Ma is elhangzik – itt és most. Isten sosem adja fel. Még mindig erőteljes fényességben áll ki népe érdekében, ha reménységüket Istenbe vetik.</vt:lpstr>
      <vt:lpstr>Élj reményteljesen!</vt:lpstr>
      <vt:lpstr>Reménységedet Istenbe vetni végeredményben csendes várakozást feltételez. Hallottam az állítást, miszerint a reménység hit a jövőben. Vagyis hiszel és vársz arra, hogy majd a jövőben valamikor Isten jó lesz hozzád. De mivel Isten sosem adja fel, bízhatunk abban, hogy Ő új életet ad még a legnehezebb helyzetben levő gyermekeinek is. Még a pislogó gyertyák is elkezdhetnek erőteljes fénnyel világítani. A megtört nádszál is újból az ég felé emelkedhet.  Menj tovább tehát, és töltsd fel újra reménységgel a szíved!  </vt:lpstr>
      <vt:lpstr>Ne mondj le Istenről!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Delia Scripcariu</dc:creator>
  <cp:lastModifiedBy>Róbert Ilyés</cp:lastModifiedBy>
  <cp:revision>15</cp:revision>
  <dcterms:created xsi:type="dcterms:W3CDTF">2024-10-02T08:19:33Z</dcterms:created>
  <dcterms:modified xsi:type="dcterms:W3CDTF">2024-10-04T06:00:36Z</dcterms:modified>
</cp:coreProperties>
</file>