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74" r:id="rId11"/>
    <p:sldId id="275" r:id="rId12"/>
    <p:sldId id="276" r:id="rId13"/>
    <p:sldId id="277" r:id="rId14"/>
    <p:sldId id="278" r:id="rId15"/>
    <p:sldId id="279" r:id="rId16"/>
    <p:sldId id="273" r:id="rId17"/>
  </p:sldIdLst>
  <p:sldSz cx="12192000" cy="6858000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83" autoAdjust="0"/>
    <p:restoredTop sz="94694"/>
  </p:normalViewPr>
  <p:slideViewPr>
    <p:cSldViewPr snapToGrid="0">
      <p:cViewPr varScale="1">
        <p:scale>
          <a:sx n="109" d="100"/>
          <a:sy n="109" d="100"/>
        </p:scale>
        <p:origin x="81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3A5A03F6-2159-B62A-7F4C-28D61755EE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titlu 2">
            <a:extLst>
              <a:ext uri="{FF2B5EF4-FFF2-40B4-BE49-F238E27FC236}">
                <a16:creationId xmlns:a16="http://schemas.microsoft.com/office/drawing/2014/main" id="{5917FC8E-0EEA-3555-EA83-22DE305204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o-RO"/>
              <a:t>Faceți clic pentru a edita stilul de subtitlu coordonator</a:t>
            </a:r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5AC9779E-BB87-B2F7-BA2B-A46C970D5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5A30F-7F01-4CE1-A030-4145AAEC85D6}" type="datetimeFigureOut">
              <a:rPr lang="ro-RO" smtClean="0"/>
              <a:t>03.10.2024</a:t>
            </a:fld>
            <a:endParaRPr lang="ro-RO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35F89A8A-560F-468F-0317-19B4E07FB6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A95B6F6A-2675-6FA0-C75C-1A33047F9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00D22-DF18-4AFE-8B08-9D3178A5381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477099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6EAD0404-41A9-0736-D99E-27B68C1C92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text vertical 2">
            <a:extLst>
              <a:ext uri="{FF2B5EF4-FFF2-40B4-BE49-F238E27FC236}">
                <a16:creationId xmlns:a16="http://schemas.microsoft.com/office/drawing/2014/main" id="{9B608B95-D766-7449-69DE-146E5ABAC4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5BD6B077-FEF6-EA58-6BAB-03256039B3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5A30F-7F01-4CE1-A030-4145AAEC85D6}" type="datetimeFigureOut">
              <a:rPr lang="ro-RO" smtClean="0"/>
              <a:t>03.10.2024</a:t>
            </a:fld>
            <a:endParaRPr lang="ro-RO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E242E069-23A7-E8D5-DD6B-FC44E5BCD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C644DA0D-E686-87DD-5DC0-82EBE742F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00D22-DF18-4AFE-8B08-9D3178A5381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825225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>
            <a:extLst>
              <a:ext uri="{FF2B5EF4-FFF2-40B4-BE49-F238E27FC236}">
                <a16:creationId xmlns:a16="http://schemas.microsoft.com/office/drawing/2014/main" id="{5120778C-62E8-F843-8289-6CB97ACE8A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text vertical 2">
            <a:extLst>
              <a:ext uri="{FF2B5EF4-FFF2-40B4-BE49-F238E27FC236}">
                <a16:creationId xmlns:a16="http://schemas.microsoft.com/office/drawing/2014/main" id="{3CBBFC55-9CC5-8CD4-7C56-5A3C345DA3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805DA423-327F-2080-B44B-9ACD484271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5A30F-7F01-4CE1-A030-4145AAEC85D6}" type="datetimeFigureOut">
              <a:rPr lang="ro-RO" smtClean="0"/>
              <a:t>03.10.2024</a:t>
            </a:fld>
            <a:endParaRPr lang="ro-RO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43FEF425-9998-47C8-E9E2-8D140439D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3681FC48-5385-190D-A90E-D985AF556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00D22-DF18-4AFE-8B08-9D3178A5381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019689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D623A322-1455-FB65-881C-DDE7A65E2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39F3B72D-AB8F-7117-360B-8DB22A1B53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8ECA6B1B-658E-6439-4098-10C6691E00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5A30F-7F01-4CE1-A030-4145AAEC85D6}" type="datetimeFigureOut">
              <a:rPr lang="ro-RO" smtClean="0"/>
              <a:t>03.10.2024</a:t>
            </a:fld>
            <a:endParaRPr lang="ro-RO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E1DEEF95-D046-E565-86AA-506DAE95F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F72BEEB3-293C-A471-FD2B-45997BB89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00D22-DF18-4AFE-8B08-9D3178A5381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812457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7C52A1AB-CD16-6A10-F22A-C77234022F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text 2">
            <a:extLst>
              <a:ext uri="{FF2B5EF4-FFF2-40B4-BE49-F238E27FC236}">
                <a16:creationId xmlns:a16="http://schemas.microsoft.com/office/drawing/2014/main" id="{EB98391A-613F-437B-073A-ABCF8E7FC2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B9CFFB78-05B5-2F70-14B0-8135949821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5A30F-7F01-4CE1-A030-4145AAEC85D6}" type="datetimeFigureOut">
              <a:rPr lang="ro-RO" smtClean="0"/>
              <a:t>03.10.2024</a:t>
            </a:fld>
            <a:endParaRPr lang="ro-RO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70C178F6-7938-963A-4D9C-A3F26BB25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56C1A60A-45E7-D79D-8982-5935BFED3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00D22-DF18-4AFE-8B08-9D3178A5381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997610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D40686E4-C38F-8322-D77E-11905CE49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04389149-ED49-D5EE-FBB7-9B17A16FAF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conținut 3">
            <a:extLst>
              <a:ext uri="{FF2B5EF4-FFF2-40B4-BE49-F238E27FC236}">
                <a16:creationId xmlns:a16="http://schemas.microsoft.com/office/drawing/2014/main" id="{A9FD26F5-A256-4624-ACCF-4E1AB71CDC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5" name="Substituent dată 4">
            <a:extLst>
              <a:ext uri="{FF2B5EF4-FFF2-40B4-BE49-F238E27FC236}">
                <a16:creationId xmlns:a16="http://schemas.microsoft.com/office/drawing/2014/main" id="{F9FF8B19-5BF4-4DA2-3765-642EF623C4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5A30F-7F01-4CE1-A030-4145AAEC85D6}" type="datetimeFigureOut">
              <a:rPr lang="ro-RO" smtClean="0"/>
              <a:t>03.10.2024</a:t>
            </a:fld>
            <a:endParaRPr lang="ro-RO"/>
          </a:p>
        </p:txBody>
      </p:sp>
      <p:sp>
        <p:nvSpPr>
          <p:cNvPr id="6" name="Substituent subsol 5">
            <a:extLst>
              <a:ext uri="{FF2B5EF4-FFF2-40B4-BE49-F238E27FC236}">
                <a16:creationId xmlns:a16="http://schemas.microsoft.com/office/drawing/2014/main" id="{361706C0-8E25-75ED-2B32-77D80A946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>
            <a:extLst>
              <a:ext uri="{FF2B5EF4-FFF2-40B4-BE49-F238E27FC236}">
                <a16:creationId xmlns:a16="http://schemas.microsoft.com/office/drawing/2014/main" id="{CA2F3FE2-380B-E401-DF2A-CC77F96F6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00D22-DF18-4AFE-8B08-9D3178A5381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70063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5394AC4F-7A31-EF17-0283-7A5BAD6F5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text 2">
            <a:extLst>
              <a:ext uri="{FF2B5EF4-FFF2-40B4-BE49-F238E27FC236}">
                <a16:creationId xmlns:a16="http://schemas.microsoft.com/office/drawing/2014/main" id="{68C6D16F-91F0-FDB0-06EE-E7544A722E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4" name="Substituent conținut 3">
            <a:extLst>
              <a:ext uri="{FF2B5EF4-FFF2-40B4-BE49-F238E27FC236}">
                <a16:creationId xmlns:a16="http://schemas.microsoft.com/office/drawing/2014/main" id="{477FC63F-0A6C-B373-FC0B-4E00F4A6A7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5" name="Substituent text 4">
            <a:extLst>
              <a:ext uri="{FF2B5EF4-FFF2-40B4-BE49-F238E27FC236}">
                <a16:creationId xmlns:a16="http://schemas.microsoft.com/office/drawing/2014/main" id="{DD5DCFEB-9AAA-C82B-0F70-1AC4165942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6" name="Substituent conținut 5">
            <a:extLst>
              <a:ext uri="{FF2B5EF4-FFF2-40B4-BE49-F238E27FC236}">
                <a16:creationId xmlns:a16="http://schemas.microsoft.com/office/drawing/2014/main" id="{3E501C75-0D8F-A764-84A6-C9566D6AB4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7" name="Substituent dată 6">
            <a:extLst>
              <a:ext uri="{FF2B5EF4-FFF2-40B4-BE49-F238E27FC236}">
                <a16:creationId xmlns:a16="http://schemas.microsoft.com/office/drawing/2014/main" id="{A944E166-9186-A498-C2E1-C59AB4F58E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5A30F-7F01-4CE1-A030-4145AAEC85D6}" type="datetimeFigureOut">
              <a:rPr lang="ro-RO" smtClean="0"/>
              <a:t>03.10.2024</a:t>
            </a:fld>
            <a:endParaRPr lang="ro-RO"/>
          </a:p>
        </p:txBody>
      </p:sp>
      <p:sp>
        <p:nvSpPr>
          <p:cNvPr id="8" name="Substituent subsol 7">
            <a:extLst>
              <a:ext uri="{FF2B5EF4-FFF2-40B4-BE49-F238E27FC236}">
                <a16:creationId xmlns:a16="http://schemas.microsoft.com/office/drawing/2014/main" id="{7CE5088A-510C-D60E-6CBB-B7C2B72E99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ubstituent număr diapozitiv 8">
            <a:extLst>
              <a:ext uri="{FF2B5EF4-FFF2-40B4-BE49-F238E27FC236}">
                <a16:creationId xmlns:a16="http://schemas.microsoft.com/office/drawing/2014/main" id="{63B433B1-AADD-BE7B-BCEF-54600A62D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00D22-DF18-4AFE-8B08-9D3178A5381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329199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4594AA83-E242-91DA-28B9-86404D900C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dată 2">
            <a:extLst>
              <a:ext uri="{FF2B5EF4-FFF2-40B4-BE49-F238E27FC236}">
                <a16:creationId xmlns:a16="http://schemas.microsoft.com/office/drawing/2014/main" id="{A9C401B1-DD8A-6DE1-6119-5E2E66C70D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5A30F-7F01-4CE1-A030-4145AAEC85D6}" type="datetimeFigureOut">
              <a:rPr lang="ro-RO" smtClean="0"/>
              <a:t>03.10.2024</a:t>
            </a:fld>
            <a:endParaRPr lang="ro-RO"/>
          </a:p>
        </p:txBody>
      </p:sp>
      <p:sp>
        <p:nvSpPr>
          <p:cNvPr id="4" name="Substituent subsol 3">
            <a:extLst>
              <a:ext uri="{FF2B5EF4-FFF2-40B4-BE49-F238E27FC236}">
                <a16:creationId xmlns:a16="http://schemas.microsoft.com/office/drawing/2014/main" id="{9A2E8840-6B76-3A5B-73F6-AF8985EF0B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ubstituent număr diapozitiv 4">
            <a:extLst>
              <a:ext uri="{FF2B5EF4-FFF2-40B4-BE49-F238E27FC236}">
                <a16:creationId xmlns:a16="http://schemas.microsoft.com/office/drawing/2014/main" id="{AF338731-1646-FD0F-906C-7E43C8F3E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00D22-DF18-4AFE-8B08-9D3178A5381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533369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>
            <a:extLst>
              <a:ext uri="{FF2B5EF4-FFF2-40B4-BE49-F238E27FC236}">
                <a16:creationId xmlns:a16="http://schemas.microsoft.com/office/drawing/2014/main" id="{78241048-ABF4-C613-4C2F-15003C11E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5A30F-7F01-4CE1-A030-4145AAEC85D6}" type="datetimeFigureOut">
              <a:rPr lang="ro-RO" smtClean="0"/>
              <a:t>03.10.2024</a:t>
            </a:fld>
            <a:endParaRPr lang="ro-RO"/>
          </a:p>
        </p:txBody>
      </p:sp>
      <p:sp>
        <p:nvSpPr>
          <p:cNvPr id="3" name="Substituent subsol 2">
            <a:extLst>
              <a:ext uri="{FF2B5EF4-FFF2-40B4-BE49-F238E27FC236}">
                <a16:creationId xmlns:a16="http://schemas.microsoft.com/office/drawing/2014/main" id="{96D22427-C540-5C9A-DC14-FB8E294F23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ubstituent număr diapozitiv 3">
            <a:extLst>
              <a:ext uri="{FF2B5EF4-FFF2-40B4-BE49-F238E27FC236}">
                <a16:creationId xmlns:a16="http://schemas.microsoft.com/office/drawing/2014/main" id="{3BAA2D2F-CC90-6D7E-ED3B-7E24E3506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00D22-DF18-4AFE-8B08-9D3178A5381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149425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B887AEED-3DDD-BEB6-1960-2637690F19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E0A26419-8C59-899D-0DF6-3E729B2D39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text 3">
            <a:extLst>
              <a:ext uri="{FF2B5EF4-FFF2-40B4-BE49-F238E27FC236}">
                <a16:creationId xmlns:a16="http://schemas.microsoft.com/office/drawing/2014/main" id="{1F753F40-38DA-F2B4-ECA5-4CE51B3FE7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5" name="Substituent dată 4">
            <a:extLst>
              <a:ext uri="{FF2B5EF4-FFF2-40B4-BE49-F238E27FC236}">
                <a16:creationId xmlns:a16="http://schemas.microsoft.com/office/drawing/2014/main" id="{64265489-6681-35DE-ABC2-A45463DA5F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5A30F-7F01-4CE1-A030-4145AAEC85D6}" type="datetimeFigureOut">
              <a:rPr lang="ro-RO" smtClean="0"/>
              <a:t>03.10.2024</a:t>
            </a:fld>
            <a:endParaRPr lang="ro-RO"/>
          </a:p>
        </p:txBody>
      </p:sp>
      <p:sp>
        <p:nvSpPr>
          <p:cNvPr id="6" name="Substituent subsol 5">
            <a:extLst>
              <a:ext uri="{FF2B5EF4-FFF2-40B4-BE49-F238E27FC236}">
                <a16:creationId xmlns:a16="http://schemas.microsoft.com/office/drawing/2014/main" id="{3EE9AEF1-7892-E747-5E67-A9E8299B1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>
            <a:extLst>
              <a:ext uri="{FF2B5EF4-FFF2-40B4-BE49-F238E27FC236}">
                <a16:creationId xmlns:a16="http://schemas.microsoft.com/office/drawing/2014/main" id="{B46D1831-F0DE-69AE-3E4E-5820C2CEC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00D22-DF18-4AFE-8B08-9D3178A5381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347506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EAF15B73-3327-B96E-FF52-E7D639014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imagine 2">
            <a:extLst>
              <a:ext uri="{FF2B5EF4-FFF2-40B4-BE49-F238E27FC236}">
                <a16:creationId xmlns:a16="http://schemas.microsoft.com/office/drawing/2014/main" id="{579989C0-B1C6-C3D1-6667-29B76F2587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Substituent text 3">
            <a:extLst>
              <a:ext uri="{FF2B5EF4-FFF2-40B4-BE49-F238E27FC236}">
                <a16:creationId xmlns:a16="http://schemas.microsoft.com/office/drawing/2014/main" id="{4C5D77CF-EF8F-8132-073D-0AC0F0F146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5" name="Substituent dată 4">
            <a:extLst>
              <a:ext uri="{FF2B5EF4-FFF2-40B4-BE49-F238E27FC236}">
                <a16:creationId xmlns:a16="http://schemas.microsoft.com/office/drawing/2014/main" id="{7B5BBCC8-0480-5A90-EBE9-9231D3C7B9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5A30F-7F01-4CE1-A030-4145AAEC85D6}" type="datetimeFigureOut">
              <a:rPr lang="ro-RO" smtClean="0"/>
              <a:t>03.10.2024</a:t>
            </a:fld>
            <a:endParaRPr lang="ro-RO"/>
          </a:p>
        </p:txBody>
      </p:sp>
      <p:sp>
        <p:nvSpPr>
          <p:cNvPr id="6" name="Substituent subsol 5">
            <a:extLst>
              <a:ext uri="{FF2B5EF4-FFF2-40B4-BE49-F238E27FC236}">
                <a16:creationId xmlns:a16="http://schemas.microsoft.com/office/drawing/2014/main" id="{037DFA28-B3B0-3A9A-23F3-3F02EB3C7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>
            <a:extLst>
              <a:ext uri="{FF2B5EF4-FFF2-40B4-BE49-F238E27FC236}">
                <a16:creationId xmlns:a16="http://schemas.microsoft.com/office/drawing/2014/main" id="{A2387C6B-76D6-2A17-7FE1-0B4DDCD1C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00D22-DF18-4AFE-8B08-9D3178A5381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897688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>
            <a:extLst>
              <a:ext uri="{FF2B5EF4-FFF2-40B4-BE49-F238E27FC236}">
                <a16:creationId xmlns:a16="http://schemas.microsoft.com/office/drawing/2014/main" id="{1DEEC67C-EB7C-2108-C369-859322F971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text 2">
            <a:extLst>
              <a:ext uri="{FF2B5EF4-FFF2-40B4-BE49-F238E27FC236}">
                <a16:creationId xmlns:a16="http://schemas.microsoft.com/office/drawing/2014/main" id="{79CB97E1-2A05-8D0A-E353-A746832FD0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789FD49B-EDCD-6E77-94DD-4F5D26B38E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8E5A30F-7F01-4CE1-A030-4145AAEC85D6}" type="datetimeFigureOut">
              <a:rPr lang="ro-RO" smtClean="0"/>
              <a:t>03.10.2024</a:t>
            </a:fld>
            <a:endParaRPr lang="ro-RO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5D93AC72-306F-460C-6222-3AF5B83D8D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BAF6CF9B-824B-747C-2078-0EDBB41959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EA00D22-DF18-4AFE-8B08-9D3178A5381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277604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810945"/>
            <a:ext cx="9144000" cy="2387600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o-RO" sz="8000" b="1" kern="100" dirty="0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NE ADD FEL!</a:t>
            </a:r>
            <a:br>
              <a:rPr lang="ro-RO" sz="8000" b="1" kern="100" dirty="0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o-RO" sz="3600" b="1" kern="100" dirty="0">
                <a:solidFill>
                  <a:schemeClr val="accent2"/>
                </a:solidFill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2. TÉMA</a:t>
            </a:r>
            <a:endParaRPr lang="ro-RO" sz="3600" kern="100" dirty="0">
              <a:solidFill>
                <a:schemeClr val="accent2"/>
              </a:solidFill>
              <a:effectLst/>
              <a:latin typeface="Montserrat" panose="00000500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76955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1072" y="1418312"/>
            <a:ext cx="8923236" cy="2801996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Aft>
                <a:spcPts val="800"/>
              </a:spcAft>
            </a:pPr>
            <a:r>
              <a:rPr lang="hu-HU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 emberek természetüknél fogva hajlamosak inkább a negatív eseményekre gondolni, mint a pozitívumokra (ezt nevezik negativitásra való hajlamnak), viszont az imént említett egyszerű gyakorlat segít az elméd átképzésében, és a „negativitásra való hajlam ellensúlyozásában”. </a:t>
            </a:r>
            <a:endParaRPr lang="fr-FR" sz="2400" kern="1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Montserrat Medium" panose="00000600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9753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2795" y="984557"/>
            <a:ext cx="9181144" cy="1946211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Aft>
                <a:spcPts val="800"/>
              </a:spcAft>
            </a:pPr>
            <a:r>
              <a:rPr lang="hu-HU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Ez a hála-gyakorlat segít abban, hogy megelégedjünk az életünkkel, ugyanakkor csökkenti a depresszió és a kimerülés (kiégés) kockázatát.</a:t>
            </a:r>
            <a:endParaRPr lang="fr-FR" sz="2400" kern="1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Montserrat Medium" panose="00000600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38128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2795" y="984558"/>
            <a:ext cx="8372252" cy="2444442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Aft>
                <a:spcPts val="800"/>
              </a:spcAft>
            </a:pP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Lehangoló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vagy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nehéz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körülmények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között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amikor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fogalmad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sincs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mi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lesz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események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végkimenetele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kilátástalanság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megpróbál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beköltözni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hozzád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390691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9687" y="1418312"/>
            <a:ext cx="8477759" cy="1289719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Aft>
                <a:spcPts val="800"/>
              </a:spcAft>
            </a:pP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bizonytalanság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közepette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félelem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csüggedés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megbéníthat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Csakhogy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ne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téveszd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össze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bizonytalanságot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kilátástalansággal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6066674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2795" y="984557"/>
            <a:ext cx="9122528" cy="2098611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Aft>
                <a:spcPts val="800"/>
              </a:spcAft>
            </a:pP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Még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bizonytalan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körülmények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között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lehet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pozitív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hozzáállásod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Valójában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amikor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bizonytalan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vagy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dolgok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végkimenetelét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illetően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akkor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kell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szorosan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kapaszkodnod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reménységbe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758633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2794" y="984559"/>
            <a:ext cx="10223127" cy="2555810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Aft>
                <a:spcPts val="800"/>
              </a:spcAft>
            </a:pPr>
            <a:r>
              <a:rPr lang="hu-HU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Ha megteszel minden tőled telhetőt, beleértve azt is, hogy a szomorú helyzetekben is igyekszel megtalálni a jót, akkor a lehetetlennek tűnő dolgokat mennyei Atyádra bízhatod. Meg fogsz lepődni, milyen békességet nyersz, ha Isten karjára hagyatkozol, Istenre, aki sosem adja fel!</a:t>
            </a:r>
            <a:endParaRPr lang="fr-FR" sz="2400" kern="1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Montserrat Medium" panose="00000600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96197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8601" y="959667"/>
            <a:ext cx="6618080" cy="548499"/>
          </a:xfrm>
        </p:spPr>
        <p:txBody>
          <a:bodyPr>
            <a:normAutofit fontScale="90000"/>
          </a:bodyPr>
          <a:lstStyle/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ro-RO" sz="4000" b="1" kern="100" dirty="0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Ne </a:t>
            </a:r>
            <a:r>
              <a:rPr lang="ro-RO" sz="4000" b="1" kern="100" dirty="0" err="1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add</a:t>
            </a:r>
            <a:r>
              <a:rPr lang="ro-RO" sz="4000" b="1" kern="100" dirty="0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fel a </a:t>
            </a:r>
            <a:r>
              <a:rPr lang="ro-RO" sz="4000" b="1" kern="100" dirty="0" err="1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reményt</a:t>
            </a:r>
            <a:r>
              <a:rPr lang="ro-RO" sz="4000" b="1" kern="100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!</a:t>
            </a:r>
            <a:endParaRPr lang="ro-RO" sz="4000" b="1" kern="100" dirty="0">
              <a:solidFill>
                <a:schemeClr val="accent2"/>
              </a:solidFill>
              <a:effectLst/>
              <a:latin typeface="Montserrat" panose="00000500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898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8601" y="959667"/>
            <a:ext cx="6618080" cy="548499"/>
          </a:xfrm>
        </p:spPr>
        <p:txBody>
          <a:bodyPr>
            <a:normAutofit fontScale="90000"/>
          </a:bodyPr>
          <a:lstStyle/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ro-RO" sz="4000" b="1" kern="100" dirty="0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Ne </a:t>
            </a:r>
            <a:r>
              <a:rPr lang="ro-RO" sz="4000" b="1" kern="100" dirty="0" err="1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add</a:t>
            </a:r>
            <a:r>
              <a:rPr lang="ro-RO" sz="4000" b="1" kern="100" dirty="0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fel a </a:t>
            </a:r>
            <a:r>
              <a:rPr lang="ro-RO" sz="4000" b="1" kern="100" dirty="0" err="1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reményt</a:t>
            </a:r>
            <a:r>
              <a:rPr lang="ro-RO" sz="4000" b="1" kern="100" dirty="0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0144311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2796" y="830657"/>
            <a:ext cx="7235112" cy="2158728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Aft>
                <a:spcPts val="800"/>
              </a:spcAft>
            </a:pP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kritikus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szemmel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nézed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világot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biztosan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találsz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negatívumokat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benne,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függetlenül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attól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hogy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hol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vagy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vagy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mit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éltél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át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990850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2796" y="857815"/>
            <a:ext cx="8548096" cy="2190185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Aft>
                <a:spcPts val="800"/>
              </a:spcAft>
            </a:pP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Szerencsére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ennek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ellentéte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igaz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: ha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hálával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tekintesz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világra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még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nehéz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pillanatokban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találsz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valami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jót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benne</a:t>
            </a:r>
            <a:b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fr-FR" sz="2400" kern="1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Montserrat Medium" panose="00000600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81017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2795" y="857815"/>
            <a:ext cx="10420539" cy="899733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Aft>
                <a:spcPts val="800"/>
              </a:spcAft>
            </a:pP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Néha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fel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kell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tenned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kérdést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Tényleg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annyira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el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vagyok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csüggedve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hogy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egyetlen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reménysugarat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sem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látok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765261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2795" y="984557"/>
            <a:ext cx="10900373" cy="4103257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Aft>
                <a:spcPts val="800"/>
              </a:spcAft>
            </a:pPr>
            <a:r>
              <a:rPr lang="hu-HU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Pál apostol elmagyarázta, hogy akkor indulsz el a békesség felé vezető úton, amikor körülnézel, és bármilyen helyzetben találsz valami jót: „Továbbá, Atyámfiai, amik csak igazak, amik csak tisztességesek, amik csak igazságosak, amik csak tiszták, amik csak kedvesek, amik csak jó hírűek; ha van valami erény és ha van valami dicséret, ezekről gondolkodjatok. Amiket tanultatok is, el is fogadtatok, hallottatok is, láttatok is én tőlem, azokat cselekedjétek; és a békességnek Istene veletek lesz” (</a:t>
            </a:r>
            <a:r>
              <a:rPr lang="hu-HU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Fil</a:t>
            </a:r>
            <a:r>
              <a:rPr lang="hu-HU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4:8-9).</a:t>
            </a:r>
            <a:endParaRPr lang="fr-FR" sz="2400" kern="1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Montserrat" panose="00000500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23237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2795" y="984557"/>
            <a:ext cx="9605727" cy="1509261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Aft>
                <a:spcPts val="800"/>
              </a:spcAft>
            </a:pP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Börtönből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írt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levelében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így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nyilatkozott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: „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Mert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megtanultam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hogy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azokban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amelyekben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vagyok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megelégedett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legyek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” (Fil 4:11)</a:t>
            </a:r>
          </a:p>
        </p:txBody>
      </p:sp>
    </p:spTree>
    <p:extLst>
      <p:ext uri="{BB962C8B-B14F-4D97-AF65-F5344CB8AC3E}">
        <p14:creationId xmlns:p14="http://schemas.microsoft.com/office/powerpoint/2010/main" val="9139404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2795" y="984557"/>
            <a:ext cx="9605727" cy="1473635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Aft>
                <a:spcPts val="800"/>
              </a:spcAft>
            </a:pP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Még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legnehezebb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pillanatokban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– de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különösen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akkor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nyisd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ki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jól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szemed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hogy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meglásd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jót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Istentől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származó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remény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összes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sugarát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! </a:t>
            </a:r>
          </a:p>
        </p:txBody>
      </p:sp>
    </p:spTree>
    <p:extLst>
      <p:ext uri="{BB962C8B-B14F-4D97-AF65-F5344CB8AC3E}">
        <p14:creationId xmlns:p14="http://schemas.microsoft.com/office/powerpoint/2010/main" val="37275826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2795" y="984557"/>
            <a:ext cx="9605727" cy="2031775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Aft>
                <a:spcPts val="800"/>
              </a:spcAft>
            </a:pPr>
            <a:r>
              <a:rPr lang="hu-HU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Ennek megvalósítását a ,,Három Jó Dolog” elnevezésű hálaadási gyakorlat révén érheted el. Esténként, lefekvés előtt gondolj három jó dologra, ami napközben veled történt, és ezeket írd le egy papírra!</a:t>
            </a:r>
            <a:endParaRPr lang="fr-FR" sz="2400" kern="1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Montserrat Medium" panose="00000600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9881065"/>
      </p:ext>
    </p:extLst>
  </p:cSld>
  <p:clrMapOvr>
    <a:masterClrMapping/>
  </p:clrMapOvr>
</p:sld>
</file>

<file path=ppt/theme/theme1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452</Words>
  <Application>Microsoft Macintosh PowerPoint</Application>
  <PresentationFormat>Widescreen</PresentationFormat>
  <Paragraphs>16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Aptos</vt:lpstr>
      <vt:lpstr>Aptos Display</vt:lpstr>
      <vt:lpstr>Arial</vt:lpstr>
      <vt:lpstr>Montserrat</vt:lpstr>
      <vt:lpstr>Montserrat Medium</vt:lpstr>
      <vt:lpstr>Temă Office</vt:lpstr>
      <vt:lpstr>NE ADD FEL! 2. TÉMA</vt:lpstr>
      <vt:lpstr>Ne add fel a reményt!</vt:lpstr>
      <vt:lpstr>Ha kritikus szemmel nézed a világot, biztosan találsz negatívumokat benne, függetlenül attól, hogy hol vagy, vagy mit éltél át.</vt:lpstr>
      <vt:lpstr>Szerencsére, ennek az ellentéte is igaz: ha hálával tekintesz a világra, még a nehéz pillanatokban is találsz valami jót benne </vt:lpstr>
      <vt:lpstr>Néha fel kell tenned a kérdést: Tényleg annyira el vagyok csüggedve, hogy egyetlen reménysugarat sem látok?</vt:lpstr>
      <vt:lpstr>Pál apostol elmagyarázta, hogy akkor indulsz el a békesség felé vezető úton, amikor körülnézel, és bármilyen helyzetben találsz valami jót: „Továbbá, Atyámfiai, amik csak igazak, amik csak tisztességesek, amik csak igazságosak, amik csak tiszták, amik csak kedvesek, amik csak jó hírűek; ha van valami erény és ha van valami dicséret, ezekről gondolkodjatok. Amiket tanultatok is, el is fogadtatok, hallottatok is, láttatok is én tőlem, azokat cselekedjétek; és a békességnek Istene veletek lesz” (Fil 4:8-9).</vt:lpstr>
      <vt:lpstr>Börtönből írt levelében így nyilatkozott: „Mert én megtanultam, hogy azokban, amelyekben vagyok, megelégedett legyek” (Fil 4:11)</vt:lpstr>
      <vt:lpstr>Még a legnehezebb pillanatokban is – de különösen akkor – nyisd ki jól a szemed, hogy meglásd a jót, az Istentől származó remény összes sugarát! </vt:lpstr>
      <vt:lpstr>Ennek megvalósítását a ,,Három Jó Dolog” elnevezésű hálaadási gyakorlat révén érheted el. Esténként, lefekvés előtt gondolj három jó dologra, ami napközben veled történt, és ezeket írd le egy papírra!</vt:lpstr>
      <vt:lpstr>Az emberek természetüknél fogva hajlamosak inkább a negatív eseményekre gondolni, mint a pozitívumokra (ezt nevezik negativitásra való hajlamnak), viszont az imént említett egyszerű gyakorlat segít az elméd átképzésében, és a „negativitásra való hajlam ellensúlyozásában”. </vt:lpstr>
      <vt:lpstr>Ez a hála-gyakorlat segít abban, hogy megelégedjünk az életünkkel, ugyanakkor csökkenti a depresszió és a kimerülés (kiégés) kockázatát.</vt:lpstr>
      <vt:lpstr>Lehangoló vagy nehéz körülmények között, amikor fogalmad sincs, mi lesz az események végkimenetele, a kilátástalanság megpróbál beköltözni hozzád.</vt:lpstr>
      <vt:lpstr>A bizonytalanság közepette a félelem és a csüggedés megbéníthat. Csakhogy ne téveszd össze a bizonytalanságot a kilátástalansággal!</vt:lpstr>
      <vt:lpstr>Még bizonytalan körülmények között is lehet pozitív a hozzáállásod. Valójában, amikor bizonytalan vagy a dolgok végkimenetelét illetően, akkor kell szorosan kapaszkodnod a reménységbe.</vt:lpstr>
      <vt:lpstr>Ha megteszel minden tőled telhetőt, beleértve azt is, hogy a szomorú helyzetekben is igyekszel megtalálni a jót, akkor a lehetetlennek tűnő dolgokat mennyei Atyádra bízhatod. Meg fogsz lepődni, milyen békességet nyersz, ha Isten karjára hagyatkozol, Istenre, aki sosem adja fel!</vt:lpstr>
      <vt:lpstr>Ne add fel a reményt!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Delia Scripcariu</dc:creator>
  <cp:lastModifiedBy>Róbert Ilyés</cp:lastModifiedBy>
  <cp:revision>7</cp:revision>
  <dcterms:created xsi:type="dcterms:W3CDTF">2024-10-02T08:19:33Z</dcterms:created>
  <dcterms:modified xsi:type="dcterms:W3CDTF">2024-10-03T08:31:53Z</dcterms:modified>
</cp:coreProperties>
</file>