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3" autoAdjust="0"/>
    <p:restoredTop sz="94694"/>
  </p:normalViewPr>
  <p:slideViewPr>
    <p:cSldViewPr snapToGrid="0">
      <p:cViewPr varScale="1">
        <p:scale>
          <a:sx n="109" d="100"/>
          <a:sy n="109" d="100"/>
        </p:scale>
        <p:origin x="81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3A5A03F6-2159-B62A-7F4C-28D61755EE1D}"/>
              </a:ext>
            </a:extLst>
          </p:cNvPr>
          <p:cNvSpPr>
            <a:spLocks noGrp="1"/>
          </p:cNvSpPr>
          <p:nvPr>
            <p:ph type="ctrTitle"/>
          </p:nvPr>
        </p:nvSpPr>
        <p:spPr>
          <a:xfrm>
            <a:off x="1524000" y="1122363"/>
            <a:ext cx="9144000" cy="2387600"/>
          </a:xfrm>
        </p:spPr>
        <p:txBody>
          <a:bodyPr anchor="b"/>
          <a:lstStyle>
            <a:lvl1pPr algn="ctr">
              <a:defRPr sz="6000"/>
            </a:lvl1pPr>
          </a:lstStyle>
          <a:p>
            <a:r>
              <a:rPr lang="ro-RO"/>
              <a:t>Faceți clic pentru a edita stilul de titlu coordonator</a:t>
            </a:r>
          </a:p>
        </p:txBody>
      </p:sp>
      <p:sp>
        <p:nvSpPr>
          <p:cNvPr id="3" name="Subtitlu 2">
            <a:extLst>
              <a:ext uri="{FF2B5EF4-FFF2-40B4-BE49-F238E27FC236}">
                <a16:creationId xmlns:a16="http://schemas.microsoft.com/office/drawing/2014/main" id="{5917FC8E-0EEA-3555-EA83-22DE3052040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o-RO"/>
              <a:t>Faceți clic pentru a edita stilul de subtitlu coordonator</a:t>
            </a:r>
          </a:p>
        </p:txBody>
      </p:sp>
      <p:sp>
        <p:nvSpPr>
          <p:cNvPr id="4" name="Substituent dată 3">
            <a:extLst>
              <a:ext uri="{FF2B5EF4-FFF2-40B4-BE49-F238E27FC236}">
                <a16:creationId xmlns:a16="http://schemas.microsoft.com/office/drawing/2014/main" id="{5AC9779E-BB87-B2F7-BA2B-A46C970D5AAE}"/>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35F89A8A-560F-468F-0317-19B4E07FB644}"/>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A95B6F6A-2675-6FA0-C75C-1A33047F90BE}"/>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47709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6EAD0404-41A9-0736-D99E-27B68C1C92DB}"/>
              </a:ext>
            </a:extLst>
          </p:cNvPr>
          <p:cNvSpPr>
            <a:spLocks noGrp="1"/>
          </p:cNvSpPr>
          <p:nvPr>
            <p:ph type="title"/>
          </p:nvPr>
        </p:nvSpPr>
        <p:spPr/>
        <p:txBody>
          <a:bodyPr/>
          <a:lstStyle/>
          <a:p>
            <a:r>
              <a:rPr lang="ro-RO"/>
              <a:t>Faceți clic pentru a edita stilul de titlu coordonator</a:t>
            </a:r>
          </a:p>
        </p:txBody>
      </p:sp>
      <p:sp>
        <p:nvSpPr>
          <p:cNvPr id="3" name="Substituent text vertical 2">
            <a:extLst>
              <a:ext uri="{FF2B5EF4-FFF2-40B4-BE49-F238E27FC236}">
                <a16:creationId xmlns:a16="http://schemas.microsoft.com/office/drawing/2014/main" id="{9B608B95-D766-7449-69DE-146E5ABAC4D2}"/>
              </a:ext>
            </a:extLst>
          </p:cNvPr>
          <p:cNvSpPr>
            <a:spLocks noGrp="1"/>
          </p:cNvSpPr>
          <p:nvPr>
            <p:ph type="body" orient="vert" idx="1"/>
          </p:nvPr>
        </p:nvSpPr>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5BD6B077-FEF6-EA58-6BAB-03256039B38E}"/>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E242E069-23A7-E8D5-DD6B-FC44E5BCD7D5}"/>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C644DA0D-E686-87DD-5DC0-82EBE742F0F5}"/>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825225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a:extLst>
              <a:ext uri="{FF2B5EF4-FFF2-40B4-BE49-F238E27FC236}">
                <a16:creationId xmlns:a16="http://schemas.microsoft.com/office/drawing/2014/main" id="{5120778C-62E8-F843-8289-6CB97ACE8A16}"/>
              </a:ext>
            </a:extLst>
          </p:cNvPr>
          <p:cNvSpPr>
            <a:spLocks noGrp="1"/>
          </p:cNvSpPr>
          <p:nvPr>
            <p:ph type="title" orient="vert"/>
          </p:nvPr>
        </p:nvSpPr>
        <p:spPr>
          <a:xfrm>
            <a:off x="8724900" y="365125"/>
            <a:ext cx="2628900" cy="5811838"/>
          </a:xfrm>
        </p:spPr>
        <p:txBody>
          <a:bodyPr vert="eaVert"/>
          <a:lstStyle/>
          <a:p>
            <a:r>
              <a:rPr lang="ro-RO"/>
              <a:t>Faceți clic pentru a edita stilul de titlu coordonator</a:t>
            </a:r>
          </a:p>
        </p:txBody>
      </p:sp>
      <p:sp>
        <p:nvSpPr>
          <p:cNvPr id="3" name="Substituent text vertical 2">
            <a:extLst>
              <a:ext uri="{FF2B5EF4-FFF2-40B4-BE49-F238E27FC236}">
                <a16:creationId xmlns:a16="http://schemas.microsoft.com/office/drawing/2014/main" id="{3CBBFC55-9CC5-8CD4-7C56-5A3C345DA331}"/>
              </a:ext>
            </a:extLst>
          </p:cNvPr>
          <p:cNvSpPr>
            <a:spLocks noGrp="1"/>
          </p:cNvSpPr>
          <p:nvPr>
            <p:ph type="body" orient="vert" idx="1"/>
          </p:nvPr>
        </p:nvSpPr>
        <p:spPr>
          <a:xfrm>
            <a:off x="838200" y="365125"/>
            <a:ext cx="7734300" cy="5811838"/>
          </a:xfrm>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805DA423-327F-2080-B44B-9ACD484271DB}"/>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43FEF425-9998-47C8-E9E2-8D140439D206}"/>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3681FC48-5385-190D-A90E-D985AF556D47}"/>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019689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D623A322-1455-FB65-881C-DDE7A65E2EA2}"/>
              </a:ext>
            </a:extLst>
          </p:cNvPr>
          <p:cNvSpPr>
            <a:spLocks noGrp="1"/>
          </p:cNvSpPr>
          <p:nvPr>
            <p:ph type="title"/>
          </p:nvPr>
        </p:nvSpPr>
        <p:spPr/>
        <p:txBody>
          <a:body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39F3B72D-AB8F-7117-360B-8DB22A1B534E}"/>
              </a:ext>
            </a:extLst>
          </p:cNvPr>
          <p:cNvSpPr>
            <a:spLocks noGrp="1"/>
          </p:cNvSpPr>
          <p:nvPr>
            <p:ph idx="1"/>
          </p:nvPr>
        </p:nvSpPr>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8ECA6B1B-658E-6439-4098-10C6691E0002}"/>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E1DEEF95-D046-E565-86AA-506DAE95F213}"/>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F72BEEB3-293C-A471-FD2B-45997BB896B9}"/>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812457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7C52A1AB-CD16-6A10-F22A-C77234022FE4}"/>
              </a:ext>
            </a:extLst>
          </p:cNvPr>
          <p:cNvSpPr>
            <a:spLocks noGrp="1"/>
          </p:cNvSpPr>
          <p:nvPr>
            <p:ph type="title"/>
          </p:nvPr>
        </p:nvSpPr>
        <p:spPr>
          <a:xfrm>
            <a:off x="831850" y="1709738"/>
            <a:ext cx="10515600" cy="2852737"/>
          </a:xfrm>
        </p:spPr>
        <p:txBody>
          <a:bodyPr anchor="b"/>
          <a:lstStyle>
            <a:lvl1pPr>
              <a:defRPr sz="6000"/>
            </a:lvl1pPr>
          </a:lstStyle>
          <a:p>
            <a:r>
              <a:rPr lang="ro-RO"/>
              <a:t>Faceți clic pentru a edita stilul de titlu coordonator</a:t>
            </a:r>
          </a:p>
        </p:txBody>
      </p:sp>
      <p:sp>
        <p:nvSpPr>
          <p:cNvPr id="3" name="Substituent text 2">
            <a:extLst>
              <a:ext uri="{FF2B5EF4-FFF2-40B4-BE49-F238E27FC236}">
                <a16:creationId xmlns:a16="http://schemas.microsoft.com/office/drawing/2014/main" id="{EB98391A-613F-437B-073A-ABCF8E7FC2E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ro-RO"/>
              <a:t>Faceţi clic pentru a edita Master stiluri text</a:t>
            </a:r>
          </a:p>
        </p:txBody>
      </p:sp>
      <p:sp>
        <p:nvSpPr>
          <p:cNvPr id="4" name="Substituent dată 3">
            <a:extLst>
              <a:ext uri="{FF2B5EF4-FFF2-40B4-BE49-F238E27FC236}">
                <a16:creationId xmlns:a16="http://schemas.microsoft.com/office/drawing/2014/main" id="{B9CFFB78-05B5-2F70-14B0-813594982174}"/>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70C178F6-7938-963A-4D9C-A3F26BB25F8E}"/>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56C1A60A-45E7-D79D-8982-5935BFED3702}"/>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997610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D40686E4-C38F-8322-D77E-11905CE49191}"/>
              </a:ext>
            </a:extLst>
          </p:cNvPr>
          <p:cNvSpPr>
            <a:spLocks noGrp="1"/>
          </p:cNvSpPr>
          <p:nvPr>
            <p:ph type="title"/>
          </p:nvPr>
        </p:nvSpPr>
        <p:spPr/>
        <p:txBody>
          <a:body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04389149-ED49-D5EE-FBB7-9B17A16FAFD8}"/>
              </a:ext>
            </a:extLst>
          </p:cNvPr>
          <p:cNvSpPr>
            <a:spLocks noGrp="1"/>
          </p:cNvSpPr>
          <p:nvPr>
            <p:ph sz="half" idx="1"/>
          </p:nvPr>
        </p:nvSpPr>
        <p:spPr>
          <a:xfrm>
            <a:off x="838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conținut 3">
            <a:extLst>
              <a:ext uri="{FF2B5EF4-FFF2-40B4-BE49-F238E27FC236}">
                <a16:creationId xmlns:a16="http://schemas.microsoft.com/office/drawing/2014/main" id="{A9FD26F5-A256-4624-ACCF-4E1AB71CDC73}"/>
              </a:ext>
            </a:extLst>
          </p:cNvPr>
          <p:cNvSpPr>
            <a:spLocks noGrp="1"/>
          </p:cNvSpPr>
          <p:nvPr>
            <p:ph sz="half" idx="2"/>
          </p:nvPr>
        </p:nvSpPr>
        <p:spPr>
          <a:xfrm>
            <a:off x="6172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5" name="Substituent dată 4">
            <a:extLst>
              <a:ext uri="{FF2B5EF4-FFF2-40B4-BE49-F238E27FC236}">
                <a16:creationId xmlns:a16="http://schemas.microsoft.com/office/drawing/2014/main" id="{F9FF8B19-5BF4-4DA2-3765-642EF623C4A3}"/>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6" name="Substituent subsol 5">
            <a:extLst>
              <a:ext uri="{FF2B5EF4-FFF2-40B4-BE49-F238E27FC236}">
                <a16:creationId xmlns:a16="http://schemas.microsoft.com/office/drawing/2014/main" id="{361706C0-8E25-75ED-2B32-77D80A946F10}"/>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CA2F3FE2-380B-E401-DF2A-CC77F96F6378}"/>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70063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5394AC4F-7A31-EF17-0283-7A5BAD6F5F4D}"/>
              </a:ext>
            </a:extLst>
          </p:cNvPr>
          <p:cNvSpPr>
            <a:spLocks noGrp="1"/>
          </p:cNvSpPr>
          <p:nvPr>
            <p:ph type="title"/>
          </p:nvPr>
        </p:nvSpPr>
        <p:spPr>
          <a:xfrm>
            <a:off x="839788" y="365125"/>
            <a:ext cx="10515600" cy="1325563"/>
          </a:xfrm>
        </p:spPr>
        <p:txBody>
          <a:bodyPr/>
          <a:lstStyle/>
          <a:p>
            <a:r>
              <a:rPr lang="ro-RO"/>
              <a:t>Faceți clic pentru a edita stilul de titlu coordonator</a:t>
            </a:r>
          </a:p>
        </p:txBody>
      </p:sp>
      <p:sp>
        <p:nvSpPr>
          <p:cNvPr id="3" name="Substituent text 2">
            <a:extLst>
              <a:ext uri="{FF2B5EF4-FFF2-40B4-BE49-F238E27FC236}">
                <a16:creationId xmlns:a16="http://schemas.microsoft.com/office/drawing/2014/main" id="{68C6D16F-91F0-FDB0-06EE-E7544A722E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4" name="Substituent conținut 3">
            <a:extLst>
              <a:ext uri="{FF2B5EF4-FFF2-40B4-BE49-F238E27FC236}">
                <a16:creationId xmlns:a16="http://schemas.microsoft.com/office/drawing/2014/main" id="{477FC63F-0A6C-B373-FC0B-4E00F4A6A729}"/>
              </a:ext>
            </a:extLst>
          </p:cNvPr>
          <p:cNvSpPr>
            <a:spLocks noGrp="1"/>
          </p:cNvSpPr>
          <p:nvPr>
            <p:ph sz="half" idx="2"/>
          </p:nvPr>
        </p:nvSpPr>
        <p:spPr>
          <a:xfrm>
            <a:off x="839788" y="2505075"/>
            <a:ext cx="5157787"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5" name="Substituent text 4">
            <a:extLst>
              <a:ext uri="{FF2B5EF4-FFF2-40B4-BE49-F238E27FC236}">
                <a16:creationId xmlns:a16="http://schemas.microsoft.com/office/drawing/2014/main" id="{DD5DCFEB-9AAA-C82B-0F70-1AC41659427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6" name="Substituent conținut 5">
            <a:extLst>
              <a:ext uri="{FF2B5EF4-FFF2-40B4-BE49-F238E27FC236}">
                <a16:creationId xmlns:a16="http://schemas.microsoft.com/office/drawing/2014/main" id="{3E501C75-0D8F-A764-84A6-C9566D6AB48F}"/>
              </a:ext>
            </a:extLst>
          </p:cNvPr>
          <p:cNvSpPr>
            <a:spLocks noGrp="1"/>
          </p:cNvSpPr>
          <p:nvPr>
            <p:ph sz="quarter" idx="4"/>
          </p:nvPr>
        </p:nvSpPr>
        <p:spPr>
          <a:xfrm>
            <a:off x="6172200" y="2505075"/>
            <a:ext cx="5183188"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7" name="Substituent dată 6">
            <a:extLst>
              <a:ext uri="{FF2B5EF4-FFF2-40B4-BE49-F238E27FC236}">
                <a16:creationId xmlns:a16="http://schemas.microsoft.com/office/drawing/2014/main" id="{A944E166-9186-A498-C2E1-C59AB4F58E90}"/>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8" name="Substituent subsol 7">
            <a:extLst>
              <a:ext uri="{FF2B5EF4-FFF2-40B4-BE49-F238E27FC236}">
                <a16:creationId xmlns:a16="http://schemas.microsoft.com/office/drawing/2014/main" id="{7CE5088A-510C-D60E-6CBB-B7C2B72E99E3}"/>
              </a:ext>
            </a:extLst>
          </p:cNvPr>
          <p:cNvSpPr>
            <a:spLocks noGrp="1"/>
          </p:cNvSpPr>
          <p:nvPr>
            <p:ph type="ftr" sz="quarter" idx="11"/>
          </p:nvPr>
        </p:nvSpPr>
        <p:spPr/>
        <p:txBody>
          <a:bodyPr/>
          <a:lstStyle/>
          <a:p>
            <a:endParaRPr lang="ro-RO"/>
          </a:p>
        </p:txBody>
      </p:sp>
      <p:sp>
        <p:nvSpPr>
          <p:cNvPr id="9" name="Substituent număr diapozitiv 8">
            <a:extLst>
              <a:ext uri="{FF2B5EF4-FFF2-40B4-BE49-F238E27FC236}">
                <a16:creationId xmlns:a16="http://schemas.microsoft.com/office/drawing/2014/main" id="{63B433B1-AADD-BE7B-BCEF-54600A62D650}"/>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329199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594AA83-E242-91DA-28B9-86404D900C7A}"/>
              </a:ext>
            </a:extLst>
          </p:cNvPr>
          <p:cNvSpPr>
            <a:spLocks noGrp="1"/>
          </p:cNvSpPr>
          <p:nvPr>
            <p:ph type="title"/>
          </p:nvPr>
        </p:nvSpPr>
        <p:spPr/>
        <p:txBody>
          <a:bodyPr/>
          <a:lstStyle/>
          <a:p>
            <a:r>
              <a:rPr lang="ro-RO"/>
              <a:t>Faceți clic pentru a edita stilul de titlu coordonator</a:t>
            </a:r>
          </a:p>
        </p:txBody>
      </p:sp>
      <p:sp>
        <p:nvSpPr>
          <p:cNvPr id="3" name="Substituent dată 2">
            <a:extLst>
              <a:ext uri="{FF2B5EF4-FFF2-40B4-BE49-F238E27FC236}">
                <a16:creationId xmlns:a16="http://schemas.microsoft.com/office/drawing/2014/main" id="{A9C401B1-DD8A-6DE1-6119-5E2E66C70D7E}"/>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4" name="Substituent subsol 3">
            <a:extLst>
              <a:ext uri="{FF2B5EF4-FFF2-40B4-BE49-F238E27FC236}">
                <a16:creationId xmlns:a16="http://schemas.microsoft.com/office/drawing/2014/main" id="{9A2E8840-6B76-3A5B-73F6-AF8985EF0BBF}"/>
              </a:ext>
            </a:extLst>
          </p:cNvPr>
          <p:cNvSpPr>
            <a:spLocks noGrp="1"/>
          </p:cNvSpPr>
          <p:nvPr>
            <p:ph type="ftr" sz="quarter" idx="11"/>
          </p:nvPr>
        </p:nvSpPr>
        <p:spPr/>
        <p:txBody>
          <a:bodyPr/>
          <a:lstStyle/>
          <a:p>
            <a:endParaRPr lang="ro-RO"/>
          </a:p>
        </p:txBody>
      </p:sp>
      <p:sp>
        <p:nvSpPr>
          <p:cNvPr id="5" name="Substituent număr diapozitiv 4">
            <a:extLst>
              <a:ext uri="{FF2B5EF4-FFF2-40B4-BE49-F238E27FC236}">
                <a16:creationId xmlns:a16="http://schemas.microsoft.com/office/drawing/2014/main" id="{AF338731-1646-FD0F-906C-7E43C8F3E993}"/>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533369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a:extLst>
              <a:ext uri="{FF2B5EF4-FFF2-40B4-BE49-F238E27FC236}">
                <a16:creationId xmlns:a16="http://schemas.microsoft.com/office/drawing/2014/main" id="{78241048-ABF4-C613-4C2F-15003C11E3A9}"/>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3" name="Substituent subsol 2">
            <a:extLst>
              <a:ext uri="{FF2B5EF4-FFF2-40B4-BE49-F238E27FC236}">
                <a16:creationId xmlns:a16="http://schemas.microsoft.com/office/drawing/2014/main" id="{96D22427-C540-5C9A-DC14-FB8E294F23A2}"/>
              </a:ext>
            </a:extLst>
          </p:cNvPr>
          <p:cNvSpPr>
            <a:spLocks noGrp="1"/>
          </p:cNvSpPr>
          <p:nvPr>
            <p:ph type="ftr" sz="quarter" idx="11"/>
          </p:nvPr>
        </p:nvSpPr>
        <p:spPr/>
        <p:txBody>
          <a:bodyPr/>
          <a:lstStyle/>
          <a:p>
            <a:endParaRPr lang="ro-RO"/>
          </a:p>
        </p:txBody>
      </p:sp>
      <p:sp>
        <p:nvSpPr>
          <p:cNvPr id="4" name="Substituent număr diapozitiv 3">
            <a:extLst>
              <a:ext uri="{FF2B5EF4-FFF2-40B4-BE49-F238E27FC236}">
                <a16:creationId xmlns:a16="http://schemas.microsoft.com/office/drawing/2014/main" id="{3BAA2D2F-CC90-6D7E-ED3B-7E24E35064E1}"/>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1149425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B887AEED-3DDD-BEB6-1960-2637690F190A}"/>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E0A26419-8C59-899D-0DF6-3E729B2D39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text 3">
            <a:extLst>
              <a:ext uri="{FF2B5EF4-FFF2-40B4-BE49-F238E27FC236}">
                <a16:creationId xmlns:a16="http://schemas.microsoft.com/office/drawing/2014/main" id="{1F753F40-38DA-F2B4-ECA5-4CE51B3FE7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64265489-6681-35DE-ABC2-A45463DA5F4D}"/>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6" name="Substituent subsol 5">
            <a:extLst>
              <a:ext uri="{FF2B5EF4-FFF2-40B4-BE49-F238E27FC236}">
                <a16:creationId xmlns:a16="http://schemas.microsoft.com/office/drawing/2014/main" id="{3EE9AEF1-7892-E747-5E67-A9E8299B1A75}"/>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B46D1831-F0DE-69AE-3E4E-5820C2CEC440}"/>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347506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EAF15B73-3327-B96E-FF52-E7D6390140C7}"/>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p>
        </p:txBody>
      </p:sp>
      <p:sp>
        <p:nvSpPr>
          <p:cNvPr id="3" name="Substituent imagine 2">
            <a:extLst>
              <a:ext uri="{FF2B5EF4-FFF2-40B4-BE49-F238E27FC236}">
                <a16:creationId xmlns:a16="http://schemas.microsoft.com/office/drawing/2014/main" id="{579989C0-B1C6-C3D1-6667-29B76F2587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Substituent text 3">
            <a:extLst>
              <a:ext uri="{FF2B5EF4-FFF2-40B4-BE49-F238E27FC236}">
                <a16:creationId xmlns:a16="http://schemas.microsoft.com/office/drawing/2014/main" id="{4C5D77CF-EF8F-8132-073D-0AC0F0F146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7B5BBCC8-0480-5A90-EBE9-9231D3C7B99D}"/>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6" name="Substituent subsol 5">
            <a:extLst>
              <a:ext uri="{FF2B5EF4-FFF2-40B4-BE49-F238E27FC236}">
                <a16:creationId xmlns:a16="http://schemas.microsoft.com/office/drawing/2014/main" id="{037DFA28-B3B0-3A9A-23F3-3F02EB3C7C37}"/>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A2387C6B-76D6-2A17-7FE1-0B4DDCD1C864}"/>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897688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a:extLst>
              <a:ext uri="{FF2B5EF4-FFF2-40B4-BE49-F238E27FC236}">
                <a16:creationId xmlns:a16="http://schemas.microsoft.com/office/drawing/2014/main" id="{1DEEC67C-EB7C-2108-C369-859322F971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o-RO"/>
              <a:t>Faceți clic pentru a edita stilul de titlu coordonator</a:t>
            </a:r>
          </a:p>
        </p:txBody>
      </p:sp>
      <p:sp>
        <p:nvSpPr>
          <p:cNvPr id="3" name="Substituent text 2">
            <a:extLst>
              <a:ext uri="{FF2B5EF4-FFF2-40B4-BE49-F238E27FC236}">
                <a16:creationId xmlns:a16="http://schemas.microsoft.com/office/drawing/2014/main" id="{79CB97E1-2A05-8D0A-E353-A746832FD0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789FD49B-EDCD-6E77-94DD-4F5D26B38E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5D93AC72-306F-460C-6222-3AF5B83D8D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ro-RO"/>
          </a:p>
        </p:txBody>
      </p:sp>
      <p:sp>
        <p:nvSpPr>
          <p:cNvPr id="6" name="Substituent număr diapozitiv 5">
            <a:extLst>
              <a:ext uri="{FF2B5EF4-FFF2-40B4-BE49-F238E27FC236}">
                <a16:creationId xmlns:a16="http://schemas.microsoft.com/office/drawing/2014/main" id="{BAF6CF9B-824B-747C-2078-0EDBB41959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EA00D22-DF18-4AFE-8B08-9D3178A5381B}" type="slidenum">
              <a:rPr lang="ro-RO" smtClean="0"/>
              <a:t>‹#›</a:t>
            </a:fld>
            <a:endParaRPr lang="ro-RO"/>
          </a:p>
        </p:txBody>
      </p:sp>
    </p:spTree>
    <p:extLst>
      <p:ext uri="{BB962C8B-B14F-4D97-AF65-F5344CB8AC3E}">
        <p14:creationId xmlns:p14="http://schemas.microsoft.com/office/powerpoint/2010/main" val="42776040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1524000" y="1810945"/>
            <a:ext cx="9144000" cy="2387600"/>
          </a:xfrm>
        </p:spPr>
        <p:txBody>
          <a:bodyPr>
            <a:normAutofit/>
          </a:bodyPr>
          <a:lstStyle/>
          <a:p>
            <a:pPr>
              <a:lnSpc>
                <a:spcPct val="107000"/>
              </a:lnSpc>
              <a:spcAft>
                <a:spcPts val="800"/>
              </a:spcAft>
            </a:pPr>
            <a:r>
              <a:rPr lang="ro-RO" sz="8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Ne </a:t>
            </a:r>
            <a:r>
              <a:rPr lang="ro-RO" sz="8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add</a:t>
            </a:r>
            <a:r>
              <a:rPr lang="ro-RO" sz="8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fel!</a:t>
            </a:r>
            <a:br>
              <a:rPr lang="ro-RO" sz="8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br>
            <a:r>
              <a:rPr lang="ro-RO" sz="3600" b="1" kern="100" dirty="0">
                <a:solidFill>
                  <a:schemeClr val="accent2"/>
                </a:solidFill>
                <a:latin typeface="Montserrat" panose="00000500000000000000" pitchFamily="2" charset="0"/>
                <a:ea typeface="Calibri" panose="020F0502020204030204" pitchFamily="34" charset="0"/>
                <a:cs typeface="Times New Roman" panose="02020603050405020304" pitchFamily="18" charset="0"/>
              </a:rPr>
              <a:t>1. </a:t>
            </a:r>
            <a:r>
              <a:rPr lang="ro-RO" sz="3600" b="1" kern="100" dirty="0" err="1">
                <a:solidFill>
                  <a:schemeClr val="accent2"/>
                </a:solidFill>
                <a:latin typeface="Montserrat" panose="00000500000000000000" pitchFamily="2" charset="0"/>
                <a:ea typeface="Calibri" panose="020F0502020204030204" pitchFamily="34" charset="0"/>
                <a:cs typeface="Times New Roman" panose="02020603050405020304" pitchFamily="18" charset="0"/>
              </a:rPr>
              <a:t>Téma</a:t>
            </a:r>
            <a:endParaRPr lang="ro-RO" sz="3600"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37695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984557"/>
            <a:ext cx="8337082" cy="2966120"/>
          </a:xfrm>
        </p:spPr>
        <p:txBody>
          <a:bodyPr>
            <a:noAutofit/>
          </a:bodyPr>
          <a:lstStyle/>
          <a:p>
            <a:pPr algn="l">
              <a:lnSpc>
                <a:spcPct val="150000"/>
              </a:lnSpc>
              <a:spcAft>
                <a:spcPts val="800"/>
              </a:spcAft>
            </a:pP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Néha</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úgy</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érzed</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előtted</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álló</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események</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le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fognak</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teperni</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Elestél</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vagy</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éppen</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éveken</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át</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küzdöttél</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most</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mégis</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rosszabbul</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érzed</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magad</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mint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korábban</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Némely</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esetben</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nem</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tudod</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mitévő</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légy</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mivel</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mindent</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megpróbáltál</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amit</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csak</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lehetett</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talán</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ez</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 te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gyógyító</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válságod</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30598810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8184682" cy="3071628"/>
          </a:xfrm>
        </p:spPr>
        <p:txBody>
          <a:bodyPr>
            <a:noAutofit/>
          </a:bodyPr>
          <a:lstStyle/>
          <a:p>
            <a:pPr algn="l">
              <a:lnSpc>
                <a:spcPct val="150000"/>
              </a:lnSpc>
              <a:spcAft>
                <a:spcPts val="800"/>
              </a:spcAft>
            </a:pP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Isten</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nem adja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fel</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nem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hagyja</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veszni</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kialakult</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válságba</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sodródott</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gyermekét</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Megígéri</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hogy</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még</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nehézségeket</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is</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felhasználja</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hogy</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még</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több</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reményt</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teljességet</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adjon</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számodra</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Pál</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apostol</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írta</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Tudjuk</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pedig</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hogy</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azoknak</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akik</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Istent</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szeretik</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minden</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javukra</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van” (</a:t>
            </a:r>
            <a:r>
              <a:rPr lang="fr-FR"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Róm</a:t>
            </a:r>
            <a:r>
              <a:rPr lang="fr-FR"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8:28).</a:t>
            </a:r>
          </a:p>
        </p:txBody>
      </p:sp>
    </p:spTree>
    <p:extLst>
      <p:ext uri="{BB962C8B-B14F-4D97-AF65-F5344CB8AC3E}">
        <p14:creationId xmlns:p14="http://schemas.microsoft.com/office/powerpoint/2010/main" val="14067870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823865" y="1066038"/>
            <a:ext cx="9804904" cy="1179221"/>
          </a:xfrm>
        </p:spPr>
        <p:txBody>
          <a:bodyPr>
            <a:noAutofit/>
          </a:bodyPr>
          <a:lstStyle/>
          <a:p>
            <a:pPr algn="l">
              <a:lnSpc>
                <a:spcPct val="100000"/>
              </a:lnSpc>
              <a:spcAft>
                <a:spcPts val="800"/>
              </a:spcAft>
            </a:pPr>
            <a:r>
              <a:rPr lang="pt-BR"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Az </a:t>
            </a:r>
            <a:r>
              <a:rPr lang="pt-BR"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idő</a:t>
            </a:r>
            <a:r>
              <a:rPr lang="pt-BR"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nem </a:t>
            </a:r>
            <a:r>
              <a:rPr lang="pt-BR"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hoz</a:t>
            </a:r>
            <a:r>
              <a:rPr lang="pt-BR"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pt-BR"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gyógyulást</a:t>
            </a:r>
            <a:r>
              <a:rPr lang="pt-BR"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az </a:t>
            </a:r>
            <a:r>
              <a:rPr lang="pt-BR"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Istennel</a:t>
            </a:r>
            <a:r>
              <a:rPr lang="pt-BR"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pt-BR"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töltött</a:t>
            </a:r>
            <a:r>
              <a:rPr lang="pt-BR"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pt-BR"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idő</a:t>
            </a:r>
            <a:r>
              <a:rPr lang="pt-BR"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pt-BR"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viszont</a:t>
            </a:r>
            <a:r>
              <a:rPr lang="pt-BR"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pt-BR"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igen</a:t>
            </a:r>
            <a:r>
              <a:rPr lang="pt-BR"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953878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54518" y="1453479"/>
            <a:ext cx="9181143" cy="3306089"/>
          </a:xfrm>
        </p:spPr>
        <p:txBody>
          <a:bodyPr>
            <a:noAutofit/>
          </a:bodyPr>
          <a:lstStyle/>
          <a:p>
            <a:pPr algn="l">
              <a:lnSpc>
                <a:spcPct val="150000"/>
              </a:lnSpc>
              <a:spcAft>
                <a:spcPts val="800"/>
              </a:spcAft>
            </a:pPr>
            <a:r>
              <a:rPr lang="hu-HU"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Amikor úgy tűnik, hogy az életedben </a:t>
            </a:r>
            <a:r>
              <a:rPr lang="hu-HU"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tönkremennek</a:t>
            </a:r>
            <a:r>
              <a:rPr lang="hu-HU"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dolgok – kapcsolatok szakadnak meg, munkahelyi-, anyagi-, egészségügyi problémák ütik fel a fejüket, új, nehezebb elvárásoknak kell megfelelned –, bármi is történjék, ragaszkodj a reménységhez! Semmi sincs veszve! A veszteségek és a rombolás helyén új élet fejlődhet ki. </a:t>
            </a:r>
            <a:endPar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33208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6"/>
            <a:ext cx="8946683" cy="3669505"/>
          </a:xfrm>
        </p:spPr>
        <p:txBody>
          <a:bodyPr>
            <a:noAutofit/>
          </a:bodyPr>
          <a:lstStyle/>
          <a:p>
            <a:pPr algn="l">
              <a:lnSpc>
                <a:spcPct val="150000"/>
              </a:lnSpc>
              <a:spcAft>
                <a:spcPts val="800"/>
              </a:spcAft>
            </a:pP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Ha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terhek</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nyomasztottak</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vagy</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hosszú</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időn</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át</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kellett</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harcolnod</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tudd</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meg</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az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idő</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még</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régi</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mondás</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ellenére</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sem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képes</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begyógyítani</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sebeket</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Nem az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idő</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hanem</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Isten</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gyógyulás</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záloga</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Ha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engedelmes</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életet</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élünk</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és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abban</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bízva</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várakozunk</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Isten</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még</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katasztrófát</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is</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széppé</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teheti</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akkor</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Ő</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biztosan</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meg</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fogja</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pt-B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tenni</a:t>
            </a:r>
            <a:r>
              <a:rPr lang="pt-B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21283737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6"/>
            <a:ext cx="10239471" cy="4630797"/>
          </a:xfrm>
        </p:spPr>
        <p:txBody>
          <a:bodyPr>
            <a:noAutofit/>
          </a:bodyPr>
          <a:lstStyle/>
          <a:p>
            <a:pPr algn="l">
              <a:lnSpc>
                <a:spcPct val="150000"/>
              </a:lnSpc>
              <a:spcAft>
                <a:spcPts val="800"/>
              </a:spcAft>
            </a:pPr>
            <a:r>
              <a:rPr lang="pt-BR" sz="2400" b="1" kern="100" dirty="0" err="1">
                <a:solidFill>
                  <a:schemeClr val="accent2"/>
                </a:solidFill>
                <a:latin typeface="Montserrat" panose="00000500000000000000" pitchFamily="2" charset="0"/>
                <a:ea typeface="Calibri" panose="020F0502020204030204" pitchFamily="34" charset="0"/>
                <a:cs typeface="Times New Roman" panose="02020603050405020304" pitchFamily="18" charset="0"/>
              </a:rPr>
              <a:t>A</a:t>
            </a:r>
            <a:r>
              <a:rPr lang="pt-BR" sz="24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mikor</a:t>
            </a:r>
            <a:r>
              <a:rPr lang="pt-BR" sz="24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pt-BR" sz="24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úgy</a:t>
            </a:r>
            <a:r>
              <a:rPr lang="pt-BR" sz="24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pt-BR" sz="24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érzed</a:t>
            </a:r>
            <a:r>
              <a:rPr lang="pt-BR" sz="24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pt-BR" sz="24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hogy</a:t>
            </a:r>
            <a:r>
              <a:rPr lang="pt-BR" sz="24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pt-BR" sz="24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elakadtál</a:t>
            </a:r>
            <a:br>
              <a:rPr lang="pt-BR" sz="24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br>
            <a:br>
              <a:rPr lang="pt-BR" sz="24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br>
            <a:r>
              <a:rPr lang="hu-HU"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Ha úgy érzed, hogy az életed megrekedt, valószínűleg eljött az ideje, hogy megfogd a kilincset és kinyisd az ajtót. Talán nincs is bezárva. Néha olyan gondolatok fészkelik be magukat az elmédbe, amelyek korlátoznak a döntéseidben, és addig ismétlődnek, míg tényleg úgy fogod érezni magad, mint akinek megrekedt az élete. </a:t>
            </a:r>
            <a:br>
              <a:rPr lang="ro-RO" sz="2400" b="1" kern="100" dirty="0">
                <a:solidFill>
                  <a:schemeClr val="tx1">
                    <a:lumMod val="50000"/>
                    <a:lumOff val="50000"/>
                  </a:schemeClr>
                </a:solidFill>
                <a:effectLst/>
                <a:latin typeface="Montserrat" panose="00000500000000000000" pitchFamily="2" charset="0"/>
                <a:ea typeface="Calibri" panose="020F0502020204030204" pitchFamily="34" charset="0"/>
                <a:cs typeface="Times New Roman" panose="02020603050405020304" pitchFamily="18" charset="0"/>
              </a:rPr>
            </a:br>
            <a:endParaRPr lang="pt-BR" sz="2400" b="1" kern="100" dirty="0">
              <a:solidFill>
                <a:schemeClr val="tx1">
                  <a:lumMod val="50000"/>
                  <a:lumOff val="50000"/>
                </a:schemeClr>
              </a:solidFill>
              <a:effectLst/>
              <a:latin typeface="Montserrat" panose="000005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200530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8836184" cy="2582508"/>
          </a:xfrm>
        </p:spPr>
        <p:txBody>
          <a:bodyPr>
            <a:noAutofit/>
          </a:bodyPr>
          <a:lstStyle/>
          <a:p>
            <a:pPr algn="l">
              <a:lnSpc>
                <a:spcPct val="150000"/>
              </a:lnSpc>
              <a:spcAft>
                <a:spcPts val="800"/>
              </a:spcAft>
            </a:pPr>
            <a:r>
              <a:rPr lang="pt-BR" sz="2400" b="1"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a:t>
            </a:r>
            <a:r>
              <a:rPr lang="pt-BR" sz="2400" b="1"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Íme</a:t>
            </a:r>
            <a:r>
              <a:rPr lang="pt-BR" sz="2400" b="1"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pt-BR" sz="2400" b="1"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újat</a:t>
            </a:r>
            <a:r>
              <a:rPr lang="pt-BR" sz="2400" b="1"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pt-BR" sz="2400" b="1"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cselekszem</a:t>
            </a:r>
            <a:r>
              <a:rPr lang="pt-BR" sz="2400" b="1"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pt-BR" sz="2400" b="1"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most</a:t>
            </a:r>
            <a:r>
              <a:rPr lang="pt-BR" sz="2400" b="1"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pt-BR" sz="2400" b="1"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készül</a:t>
            </a:r>
            <a:r>
              <a:rPr lang="pt-BR" sz="2400" b="1"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pt-BR" sz="2400" b="1"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avagy</a:t>
            </a:r>
            <a:r>
              <a:rPr lang="pt-BR" sz="2400" b="1"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nem </a:t>
            </a:r>
            <a:r>
              <a:rPr lang="pt-BR" sz="2400" b="1"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tudjátok</a:t>
            </a:r>
            <a:r>
              <a:rPr lang="pt-BR" sz="2400" b="1"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pt-BR" sz="2400" b="1"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még</a:t>
            </a:r>
            <a:r>
              <a:rPr lang="pt-BR" sz="2400" b="1"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pt-BR" sz="2400" b="1"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Igen</a:t>
            </a:r>
            <a:r>
              <a:rPr lang="pt-BR" sz="2400" b="1"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 </a:t>
            </a:r>
            <a:r>
              <a:rPr lang="pt-BR" sz="2400" b="1"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pusztában</a:t>
            </a:r>
            <a:r>
              <a:rPr lang="pt-BR" sz="2400" b="1"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pt-BR" sz="2400" b="1"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utat</a:t>
            </a:r>
            <a:r>
              <a:rPr lang="pt-BR" sz="2400" b="1"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pt-BR" sz="2400" b="1"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szerzek</a:t>
            </a:r>
            <a:r>
              <a:rPr lang="pt-BR" sz="2400" b="1"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és a </a:t>
            </a:r>
            <a:r>
              <a:rPr lang="pt-BR" sz="2400" b="1"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kietlenben</a:t>
            </a:r>
            <a:r>
              <a:rPr lang="pt-BR" sz="2400" b="1"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pt-BR" sz="2400" b="1"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folyóvizeket</a:t>
            </a:r>
            <a:r>
              <a:rPr lang="pt-BR" sz="2400" b="1"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pt-BR" sz="2400" b="1"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Ézs</a:t>
            </a:r>
            <a:r>
              <a:rPr lang="pt-BR" sz="2400" b="1"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43:19). </a:t>
            </a:r>
            <a:br>
              <a:rPr lang="pt-BR" sz="2400" b="1"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br>
            <a:endParaRPr lang="pt-BR" sz="2400" b="1"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734195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8090898" cy="3130243"/>
          </a:xfrm>
        </p:spPr>
        <p:txBody>
          <a:bodyPr>
            <a:noAutofit/>
          </a:bodyPr>
          <a:lstStyle/>
          <a:p>
            <a:pPr algn="l">
              <a:lnSpc>
                <a:spcPct val="150000"/>
              </a:lnSpc>
              <a:spcAft>
                <a:spcPts val="800"/>
              </a:spcAft>
            </a:pP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Ha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még</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nem</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vetted</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észre</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azokat</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tényezőket</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amelyek</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révén</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Úr</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szeretne</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kimozdítani</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ebből</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helyzetből</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akkor</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imádkozz</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megláthass</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minden</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újat</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amit</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feltár</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előtted</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életben</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Imádkozz</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bátorságért</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örömmel</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követhesd</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Őt</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életed</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általa</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nyitott</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új</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útjain</a:t>
            </a:r>
            <a:r>
              <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944511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1" y="959667"/>
            <a:ext cx="6618080" cy="1113577"/>
          </a:xfrm>
        </p:spPr>
        <p:txBody>
          <a:bodyPr>
            <a:normAutofit fontScale="90000"/>
          </a:bodyPr>
          <a:lstStyle/>
          <a:p>
            <a:pPr algn="l">
              <a:lnSpc>
                <a:spcPct val="107000"/>
              </a:lnSpc>
              <a:spcAft>
                <a:spcPts val="800"/>
              </a:spcAft>
            </a:pPr>
            <a:r>
              <a:rPr lang="fr-FR"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Reménytelen</a:t>
            </a:r>
            <a:r>
              <a:rPr lang="fr-FR"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fr-FR"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helyzetben</a:t>
            </a:r>
            <a:r>
              <a:rPr lang="fr-FR"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se </a:t>
            </a:r>
            <a:r>
              <a:rPr lang="fr-FR"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add</a:t>
            </a:r>
            <a:r>
              <a:rPr lang="fr-FR"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fr-FR"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fel</a:t>
            </a:r>
            <a:r>
              <a:rPr lang="fr-FR"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a:t>
            </a:r>
            <a:endPar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14431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830657"/>
            <a:ext cx="8990091" cy="3279618"/>
          </a:xfrm>
        </p:spPr>
        <p:txBody>
          <a:bodyPr>
            <a:noAutofit/>
          </a:bodyPr>
          <a:lstStyle/>
          <a:p>
            <a:pPr algn="l">
              <a:lnSpc>
                <a:spcPct val="150000"/>
              </a:lnSpc>
              <a:spcAft>
                <a:spcPts val="800"/>
              </a:spcAft>
            </a:pP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Szeretnélek</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biztosítani</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arról</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Isten</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reménytelen</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helyzetek</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Specialistája</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Fogja</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lehetetlent</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elképzelhetetlenül</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szép</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dolgokat</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hoz</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ki</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belőle</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Biblia</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bármely</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könyvében</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találsz</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leírást</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vagy</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ígéretet</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arra</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vonatkozóan</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Isten</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képes</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teljes</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mértékben</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reménytelen</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helyzeteket</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is</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megváltoztatni</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Ezt</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teszi</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Ő</a:t>
            </a:r>
            <a:r>
              <a:rPr lang="fr-FR"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endPar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99085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857815"/>
            <a:ext cx="9895438" cy="3831416"/>
          </a:xfrm>
        </p:spPr>
        <p:txBody>
          <a:bodyPr>
            <a:noAutofit/>
          </a:bodyPr>
          <a:lstStyle/>
          <a:p>
            <a:pPr algn="l">
              <a:lnSpc>
                <a:spcPct val="150000"/>
              </a:lnSpc>
              <a:spcAft>
                <a:spcPts val="800"/>
              </a:spcAft>
            </a:pPr>
            <a:r>
              <a:rPr lang="hu-HU"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Amikor az izraeliták fogságban voltak, a helyzetük reménytelennek tűnt.</a:t>
            </a:r>
            <a:br>
              <a:rPr lang="hu-HU"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hu-HU"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Amikor József börtönben volt, kilátástalannak tűnt a sorsa. </a:t>
            </a:r>
            <a:br>
              <a:rPr lang="hu-HU"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hu-HU"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Dánielnek az oroszlánok vermében szintén menthetetlennek tűnt az élete. </a:t>
            </a:r>
            <a:br>
              <a:rPr lang="hu-HU"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hu-HU"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Sára közel kilencven éves volt, de mivel még nem született gyermeke, a helyzet kétségbeejtőnek tűnt számára. </a:t>
            </a:r>
            <a:endPar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481017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857815"/>
            <a:ext cx="10420539" cy="3216243"/>
          </a:xfrm>
        </p:spPr>
        <p:txBody>
          <a:bodyPr>
            <a:noAutofit/>
          </a:bodyPr>
          <a:lstStyle/>
          <a:p>
            <a:pPr algn="l">
              <a:lnSpc>
                <a:spcPct val="150000"/>
              </a:lnSpc>
              <a:spcAft>
                <a:spcPts val="800"/>
              </a:spcAft>
            </a:pPr>
            <a:r>
              <a:rPr lang="hu-HU"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Amikor az ifjú Dávid a felbőszült óriás ellen indult csatába, az ő helyzete is megoldhatatlannak tűnt. </a:t>
            </a:r>
            <a:br>
              <a:rPr lang="hu-HU"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hu-HU"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Amikor </a:t>
            </a:r>
            <a:r>
              <a:rPr lang="hu-HU"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Sidrákot</a:t>
            </a:r>
            <a:r>
              <a:rPr lang="hu-HU"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hu-HU"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Misákot</a:t>
            </a:r>
            <a:r>
              <a:rPr lang="hu-HU"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és </a:t>
            </a:r>
            <a:r>
              <a:rPr lang="hu-HU" sz="2400" kern="100" dirty="0" err="1">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Abendégót</a:t>
            </a:r>
            <a:r>
              <a:rPr lang="hu-HU"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tüzes kemencébe vetették, reménytelennek tűnt a helyzetük. </a:t>
            </a:r>
            <a:br>
              <a:rPr lang="hu-HU"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hu-HU"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Amikor Jónás a hal gyomrába került, az ő helyzete is esélytelennek tűnt. </a:t>
            </a:r>
            <a:endPar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65261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586155"/>
            <a:ext cx="10900373" cy="5439507"/>
          </a:xfrm>
        </p:spPr>
        <p:txBody>
          <a:bodyPr>
            <a:noAutofit/>
          </a:bodyPr>
          <a:lstStyle/>
          <a:p>
            <a:pPr algn="l">
              <a:lnSpc>
                <a:spcPct val="150000"/>
              </a:lnSpc>
              <a:spcAft>
                <a:spcPts val="800"/>
              </a:spcAft>
            </a:pPr>
            <a:r>
              <a:rPr lang="hu-HU"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Amikor a vakot, a süketet, a bélpoklost és a sántát egyetlen orvos sem tudta meggyógyítani, állapotuk orvosolhatatlannak tűnt. </a:t>
            </a:r>
            <a:br>
              <a:rPr lang="hu-HU"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hu-HU"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Amikor az ötezer férfi és a hozzájuk tartozó nők és gyermekek megéheztek, de csak egy valakinél volt némi eledel, a helyzet megoldhatatlannak tűnt. </a:t>
            </a:r>
            <a:br>
              <a:rPr lang="hu-HU"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hu-HU"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Amikor Lázár meghalt, minden reménytelennek tűnt. </a:t>
            </a:r>
            <a:br>
              <a:rPr lang="hu-HU"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hu-HU"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rPr>
              <a:t>- Amikor Pál háromszor is hajótörést szenvedett, ötször megverték, háromszor megostorozták, megkövezték, egy éjszakát és egy napot töltött a tengeren, kirabolták és számtalanszor bebörtönözték, kilátástalannak tűnt a helyzete. </a:t>
            </a:r>
            <a:endParaRPr lang="ro-RO" sz="2400" kern="100" dirty="0">
              <a:solidFill>
                <a:schemeClr val="tx1">
                  <a:lumMod val="85000"/>
                  <a:lumOff val="15000"/>
                </a:schemeClr>
              </a:solidFill>
              <a:effectLst/>
              <a:latin typeface="Montserrat Medium" panose="000006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723237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69544" y="884968"/>
            <a:ext cx="9297910" cy="1966873"/>
          </a:xfrm>
        </p:spPr>
        <p:txBody>
          <a:bodyPr>
            <a:noAutofit/>
          </a:bodyPr>
          <a:lstStyle/>
          <a:p>
            <a:pPr algn="l">
              <a:lnSpc>
                <a:spcPct val="107000"/>
              </a:lnSpc>
              <a:spcAft>
                <a:spcPts val="800"/>
              </a:spcAft>
            </a:pPr>
            <a:r>
              <a:rPr lang="ro-RO" sz="4000" b="1" kern="100" dirty="0" err="1">
                <a:solidFill>
                  <a:schemeClr val="accent2"/>
                </a:solidFill>
                <a:effectLst/>
                <a:latin typeface="Montserrat "/>
                <a:ea typeface="Calibri" panose="020F0502020204030204" pitchFamily="34" charset="0"/>
                <a:cs typeface="Times New Roman" panose="02020603050405020304" pitchFamily="18" charset="0"/>
              </a:rPr>
              <a:t>Isten</a:t>
            </a:r>
            <a:r>
              <a:rPr lang="ro-RO" sz="4000" b="1" kern="100" dirty="0">
                <a:solidFill>
                  <a:schemeClr val="accent2"/>
                </a:solidFill>
                <a:effectLst/>
                <a:latin typeface="Montserrat "/>
                <a:ea typeface="Calibri" panose="020F0502020204030204" pitchFamily="34" charset="0"/>
                <a:cs typeface="Times New Roman" panose="02020603050405020304" pitchFamily="18" charset="0"/>
              </a:rPr>
              <a:t> </a:t>
            </a:r>
            <a:r>
              <a:rPr lang="ro-RO" sz="4000" b="1" kern="100" dirty="0" err="1">
                <a:solidFill>
                  <a:schemeClr val="accent2"/>
                </a:solidFill>
                <a:effectLst/>
                <a:latin typeface="Montserrat "/>
                <a:ea typeface="Calibri" panose="020F0502020204030204" pitchFamily="34" charset="0"/>
                <a:cs typeface="Times New Roman" panose="02020603050405020304" pitchFamily="18" charset="0"/>
              </a:rPr>
              <a:t>számára</a:t>
            </a:r>
            <a:r>
              <a:rPr lang="ro-RO" sz="4000" b="1" kern="100" dirty="0">
                <a:solidFill>
                  <a:schemeClr val="accent2"/>
                </a:solidFill>
                <a:effectLst/>
                <a:latin typeface="Montserrat "/>
                <a:ea typeface="Calibri" panose="020F0502020204030204" pitchFamily="34" charset="0"/>
                <a:cs typeface="Times New Roman" panose="02020603050405020304" pitchFamily="18" charset="0"/>
              </a:rPr>
              <a:t> a </a:t>
            </a:r>
            <a:r>
              <a:rPr lang="ro-RO" sz="4000" b="1" kern="100" dirty="0" err="1">
                <a:solidFill>
                  <a:schemeClr val="accent2"/>
                </a:solidFill>
                <a:effectLst/>
                <a:latin typeface="Montserrat "/>
                <a:ea typeface="Calibri" panose="020F0502020204030204" pitchFamily="34" charset="0"/>
                <a:cs typeface="Times New Roman" panose="02020603050405020304" pitchFamily="18" charset="0"/>
              </a:rPr>
              <a:t>lehetetlen</a:t>
            </a:r>
            <a:r>
              <a:rPr lang="ro-RO" sz="4000" b="1" kern="100" dirty="0">
                <a:solidFill>
                  <a:schemeClr val="accent2"/>
                </a:solidFill>
                <a:effectLst/>
                <a:latin typeface="Montserrat "/>
                <a:ea typeface="Calibri" panose="020F0502020204030204" pitchFamily="34" charset="0"/>
                <a:cs typeface="Times New Roman" panose="02020603050405020304" pitchFamily="18" charset="0"/>
              </a:rPr>
              <a:t> </a:t>
            </a:r>
            <a:r>
              <a:rPr lang="ro-RO" sz="4000" b="1" kern="100" dirty="0" err="1">
                <a:solidFill>
                  <a:schemeClr val="accent2"/>
                </a:solidFill>
                <a:effectLst/>
                <a:latin typeface="Montserrat "/>
                <a:ea typeface="Calibri" panose="020F0502020204030204" pitchFamily="34" charset="0"/>
                <a:cs typeface="Times New Roman" panose="02020603050405020304" pitchFamily="18" charset="0"/>
              </a:rPr>
              <a:t>nem</a:t>
            </a:r>
            <a:r>
              <a:rPr lang="ro-RO" sz="4000" b="1" kern="100" dirty="0">
                <a:solidFill>
                  <a:schemeClr val="accent2"/>
                </a:solidFill>
                <a:effectLst/>
                <a:latin typeface="Montserrat "/>
                <a:ea typeface="Calibri" panose="020F0502020204030204" pitchFamily="34" charset="0"/>
                <a:cs typeface="Times New Roman" panose="02020603050405020304" pitchFamily="18" charset="0"/>
              </a:rPr>
              <a:t> </a:t>
            </a:r>
            <a:r>
              <a:rPr lang="ro-RO" sz="4000" b="1" kern="100" dirty="0" err="1">
                <a:solidFill>
                  <a:schemeClr val="accent2"/>
                </a:solidFill>
                <a:effectLst/>
                <a:latin typeface="Montserrat "/>
                <a:ea typeface="Calibri" panose="020F0502020204030204" pitchFamily="34" charset="0"/>
                <a:cs typeface="Times New Roman" panose="02020603050405020304" pitchFamily="18" charset="0"/>
              </a:rPr>
              <a:t>egy</a:t>
            </a:r>
            <a:r>
              <a:rPr lang="ro-RO" sz="4000" b="1" kern="100" dirty="0">
                <a:solidFill>
                  <a:schemeClr val="accent2"/>
                </a:solidFill>
                <a:effectLst/>
                <a:latin typeface="Montserrat "/>
                <a:ea typeface="Calibri" panose="020F0502020204030204" pitchFamily="34" charset="0"/>
                <a:cs typeface="Times New Roman" panose="02020603050405020304" pitchFamily="18" charset="0"/>
              </a:rPr>
              <a:t> </a:t>
            </a:r>
            <a:r>
              <a:rPr lang="ro-RO" sz="4000" b="1" kern="100" dirty="0" err="1">
                <a:solidFill>
                  <a:schemeClr val="accent2"/>
                </a:solidFill>
                <a:effectLst/>
                <a:latin typeface="Montserrat "/>
                <a:ea typeface="Calibri" panose="020F0502020204030204" pitchFamily="34" charset="0"/>
                <a:cs typeface="Times New Roman" panose="02020603050405020304" pitchFamily="18" charset="0"/>
              </a:rPr>
              <a:t>végső</a:t>
            </a:r>
            <a:r>
              <a:rPr lang="ro-RO" sz="4000" b="1" kern="100" dirty="0">
                <a:solidFill>
                  <a:schemeClr val="accent2"/>
                </a:solidFill>
                <a:effectLst/>
                <a:latin typeface="Montserrat "/>
                <a:ea typeface="Calibri" panose="020F0502020204030204" pitchFamily="34" charset="0"/>
                <a:cs typeface="Times New Roman" panose="02020603050405020304" pitchFamily="18" charset="0"/>
              </a:rPr>
              <a:t> pont, </a:t>
            </a:r>
            <a:r>
              <a:rPr lang="ro-RO" sz="4000" b="1" kern="100" dirty="0" err="1">
                <a:solidFill>
                  <a:schemeClr val="accent2"/>
                </a:solidFill>
                <a:effectLst/>
                <a:latin typeface="Montserrat "/>
                <a:ea typeface="Calibri" panose="020F0502020204030204" pitchFamily="34" charset="0"/>
                <a:cs typeface="Times New Roman" panose="02020603050405020304" pitchFamily="18" charset="0"/>
              </a:rPr>
              <a:t>hanem</a:t>
            </a:r>
            <a:r>
              <a:rPr lang="ro-RO" sz="4000" b="1" kern="100" dirty="0">
                <a:solidFill>
                  <a:schemeClr val="accent2"/>
                </a:solidFill>
                <a:effectLst/>
                <a:latin typeface="Montserrat "/>
                <a:ea typeface="Calibri" panose="020F0502020204030204" pitchFamily="34" charset="0"/>
                <a:cs typeface="Times New Roman" panose="02020603050405020304" pitchFamily="18" charset="0"/>
              </a:rPr>
              <a:t> </a:t>
            </a:r>
            <a:r>
              <a:rPr lang="ro-RO" sz="4000" b="1" kern="100" dirty="0" err="1">
                <a:solidFill>
                  <a:schemeClr val="accent2"/>
                </a:solidFill>
                <a:effectLst/>
                <a:latin typeface="Montserrat "/>
                <a:ea typeface="Calibri" panose="020F0502020204030204" pitchFamily="34" charset="0"/>
                <a:cs typeface="Times New Roman" panose="02020603050405020304" pitchFamily="18" charset="0"/>
              </a:rPr>
              <a:t>egy</a:t>
            </a:r>
            <a:r>
              <a:rPr lang="ro-RO" sz="4000" b="1" kern="100" dirty="0">
                <a:solidFill>
                  <a:schemeClr val="accent2"/>
                </a:solidFill>
                <a:effectLst/>
                <a:latin typeface="Montserrat "/>
                <a:ea typeface="Calibri" panose="020F0502020204030204" pitchFamily="34" charset="0"/>
                <a:cs typeface="Times New Roman" panose="02020603050405020304" pitchFamily="18" charset="0"/>
              </a:rPr>
              <a:t> </a:t>
            </a:r>
            <a:r>
              <a:rPr lang="ro-RO" sz="4000" b="1" kern="100" dirty="0" err="1">
                <a:solidFill>
                  <a:schemeClr val="accent2"/>
                </a:solidFill>
                <a:effectLst/>
                <a:latin typeface="Montserrat "/>
                <a:ea typeface="Calibri" panose="020F0502020204030204" pitchFamily="34" charset="0"/>
                <a:cs typeface="Times New Roman" panose="02020603050405020304" pitchFamily="18" charset="0"/>
              </a:rPr>
              <a:t>kezdet</a:t>
            </a:r>
            <a:r>
              <a:rPr lang="ro-RO" sz="4000" b="1" kern="100" dirty="0">
                <a:solidFill>
                  <a:schemeClr val="accent2"/>
                </a:solidFill>
                <a:effectLst/>
                <a:latin typeface="Montserrat "/>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2752591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8126067" cy="2731658"/>
          </a:xfrm>
        </p:spPr>
        <p:txBody>
          <a:bodyPr>
            <a:noAutofit/>
          </a:bodyPr>
          <a:lstStyle/>
          <a:p>
            <a:pPr algn="l">
              <a:lnSpc>
                <a:spcPct val="150000"/>
              </a:lnSpc>
              <a:spcAft>
                <a:spcPts val="800"/>
              </a:spcAft>
            </a:pP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Jézus</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pedig</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rájuk</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tekintvén</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monda</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nékik</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Embereknél</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ez</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lehetetlen</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de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Istennél</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minden</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lehetséges</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Mt</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19:26).</a:t>
            </a:r>
            <a:b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b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Mert</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az</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Istennél</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semmi</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sem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lehetetlen</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Lk</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1:37). </a:t>
            </a:r>
            <a:b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b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Avagy</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az</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Úrnak</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lehetetlen-é</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valami</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(1Móz 18:14)</a:t>
            </a:r>
          </a:p>
        </p:txBody>
      </p:sp>
    </p:spTree>
    <p:extLst>
      <p:ext uri="{BB962C8B-B14F-4D97-AF65-F5344CB8AC3E}">
        <p14:creationId xmlns:p14="http://schemas.microsoft.com/office/powerpoint/2010/main" val="9139404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984557"/>
            <a:ext cx="7774374" cy="3388151"/>
          </a:xfrm>
        </p:spPr>
        <p:txBody>
          <a:bodyPr>
            <a:noAutofit/>
          </a:bodyPr>
          <a:lstStyle/>
          <a:p>
            <a:pPr algn="l">
              <a:lnSpc>
                <a:spcPct val="150000"/>
              </a:lnSpc>
              <a:spcAft>
                <a:spcPts val="800"/>
              </a:spcAft>
            </a:pP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Tudom</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hogy</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te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mindent</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megtehetsz</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és</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senki</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téged</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el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nem</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fordíthat</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attól</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amit</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elgondoltál</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Jób</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42:2)</a:t>
            </a:r>
            <a:b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b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„Ah, ah, Uram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Isten</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Íme</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te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teremtetted</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mennyet</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és</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földet</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 te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nagy</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hatalmaddal</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és</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 te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kiterjesztett</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karoddal</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és</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semmi</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sincs</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lehetetlen</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előtted</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a:t>
            </a:r>
            <a:r>
              <a:rPr lang="ro-RO" sz="2400" kern="100" dirty="0" err="1">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Jer</a:t>
            </a:r>
            <a:r>
              <a:rPr lang="ro-RO" sz="2400" kern="100" dirty="0">
                <a:solidFill>
                  <a:schemeClr val="tx1">
                    <a:lumMod val="85000"/>
                    <a:lumOff val="15000"/>
                  </a:schemeClr>
                </a:solidFill>
                <a:effectLst/>
                <a:latin typeface="Montserrat" panose="00000500000000000000" pitchFamily="2" charset="0"/>
                <a:ea typeface="Calibri" panose="020F0502020204030204" pitchFamily="34" charset="0"/>
                <a:cs typeface="Times New Roman" panose="02020603050405020304" pitchFamily="18" charset="0"/>
              </a:rPr>
              <a:t> 32:17)</a:t>
            </a:r>
          </a:p>
        </p:txBody>
      </p:sp>
    </p:spTree>
    <p:extLst>
      <p:ext uri="{BB962C8B-B14F-4D97-AF65-F5344CB8AC3E}">
        <p14:creationId xmlns:p14="http://schemas.microsoft.com/office/powerpoint/2010/main" val="3727582621"/>
      </p:ext>
    </p:extLst>
  </p:cSld>
  <p:clrMapOvr>
    <a:masterClrMapping/>
  </p:clrMapOvr>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45</TotalTime>
  <Words>781</Words>
  <Application>Microsoft Macintosh PowerPoint</Application>
  <PresentationFormat>Widescreen</PresentationFormat>
  <Paragraphs>17</Paragraphs>
  <Slides>17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Aptos</vt:lpstr>
      <vt:lpstr>Aptos Display</vt:lpstr>
      <vt:lpstr>Arial</vt:lpstr>
      <vt:lpstr>Montserrat</vt:lpstr>
      <vt:lpstr>Montserrat </vt:lpstr>
      <vt:lpstr>Montserrat Medium</vt:lpstr>
      <vt:lpstr>Temă Office</vt:lpstr>
      <vt:lpstr>Ne add fel! 1. Téma</vt:lpstr>
      <vt:lpstr>Reménytelen helyzetben se add fel!</vt:lpstr>
      <vt:lpstr>Szeretnélek biztosítani arról, hogy Isten a reménytelen helyzetek Specialistája. Fogja a lehetetlent, és elképzelhetetlenül szép dolgokat hoz ki belőle. A Biblia bármely könyvében találsz leírást vagy ígéretet arra vonatkozóan, hogy Isten képes teljes mértékben a reménytelen helyzeteket is megváltoztatni. Ezt teszi Ő. </vt:lpstr>
      <vt:lpstr>- Amikor az izraeliták fogságban voltak, a helyzetük reménytelennek tűnt. - Amikor József börtönben volt, kilátástalannak tűnt a sorsa.  - Dánielnek az oroszlánok vermében szintén menthetetlennek tűnt az élete.  - Sára közel kilencven éves volt, de mivel még nem született gyermeke, a helyzet kétségbeejtőnek tűnt számára. </vt:lpstr>
      <vt:lpstr>- Amikor az ifjú Dávid a felbőszült óriás ellen indult csatába, az ő helyzete is megoldhatatlannak tűnt.  - Amikor Sidrákot, Misákot és Abendégót tüzes kemencébe vetették, reménytelennek tűnt a helyzetük.  - Amikor Jónás a hal gyomrába került, az ő helyzete is esélytelennek tűnt. </vt:lpstr>
      <vt:lpstr>- Amikor a vakot, a süketet, a bélpoklost és a sántát egyetlen orvos sem tudta meggyógyítani, állapotuk orvosolhatatlannak tűnt.  - Amikor az ötezer férfi és a hozzájuk tartozó nők és gyermekek megéheztek, de csak egy valakinél volt némi eledel, a helyzet megoldhatatlannak tűnt.  - Amikor Lázár meghalt, minden reménytelennek tűnt.  - Amikor Pál háromszor is hajótörést szenvedett, ötször megverték, háromszor megostorozták, megkövezték, egy éjszakát és egy napot töltött a tengeren, kirabolták és számtalanszor bebörtönözték, kilátástalannak tűnt a helyzete. </vt:lpstr>
      <vt:lpstr>Isten számára a lehetetlen nem egy végső pont, hanem egy kezdet. </vt:lpstr>
      <vt:lpstr>- „Jézus pedig rájuk tekintvén, monda nékik: Embereknél ez lehetetlen, de Istennél minden lehetséges” (Mt 19:26). - „Mert az Istennél semmi sem lehetetlen” (Lk 1:37).  - „Avagy az Úrnak lehetetlen-é valami?” (1Móz 18:14)</vt:lpstr>
      <vt:lpstr>- „Tudom, hogy te mindent megtehetsz, és senki téged el nem fordíthat attól, amit elgondoltál” (Jób 42:2) - „Ah, ah, Uram Isten! Íme, te teremtetted a mennyet és földet a te nagy hatalmaddal és a te kiterjesztett karoddal, és semmi sincs lehetetlen előtted!” (Jer 32:17)</vt:lpstr>
      <vt:lpstr>Néha úgy érzed, hogy az előtted álló események le fognak teperni. Elestél, vagy éppen éveken át küzdöttél, most mégis rosszabbul érzed magad, mint korábban. Némely esetben nem tudod, mitévő légy, mivel mindent megpróbáltál, amit csak lehetett. De talán ez a te gyógyító válságod. </vt:lpstr>
      <vt:lpstr>Isten nem adja fel, nem hagyja veszni a kialakult válságba sodródott gyermekét. Megígéri, hogy még a nehézségeket is felhasználja, hogy még több reményt és teljességet adjon számodra. Pál apostol írta: „Tudjuk pedig, hogy azoknak, akik Istent szeretik, minden a javukra van” (Róm 8:28).</vt:lpstr>
      <vt:lpstr>Az idő nem hoz gyógyulást, az Istennel töltött idő viszont igen. </vt:lpstr>
      <vt:lpstr>Amikor úgy tűnik, hogy az életedben tönkremennek dolgok – kapcsolatok szakadnak meg, munkahelyi-, anyagi-, egészségügyi problémák ütik fel a fejüket, új, nehezebb elvárásoknak kell megfelelned –, bármi is történjék, ragaszkodj a reménységhez! Semmi sincs veszve! A veszteségek és a rombolás helyén új élet fejlődhet ki. </vt:lpstr>
      <vt:lpstr>Ha terhek nyomasztottak, vagy hosszú időn át kellett harcolnod, tudd meg, hogy az idő még a régi mondás ellenére sem képes begyógyítani a sebeket. Nem az idő, hanem Isten a gyógyulás záloga. Ha engedelmes életet élünk, és abban bízva várakozunk, hogy Isten még a katasztrófát is széppé teheti, akkor Ő biztosan meg fogja tenni. </vt:lpstr>
      <vt:lpstr>Amikor úgy érzed, hogy elakadtál  Ha úgy érzed, hogy az életed megrekedt, valószínűleg eljött az ideje, hogy megfogd a kilincset és kinyisd az ajtót. Talán nincs is bezárva. Néha olyan gondolatok fészkelik be magukat az elmédbe, amelyek korlátoznak a döntéseidben, és addig ismétlődnek, míg tényleg úgy fogod érezni magad, mint akinek megrekedt az élete.  </vt:lpstr>
      <vt:lpstr>„Íme, újat cselekszem; most készül, avagy nem tudjátok még? Igen, a pusztában utat szerzek, és a kietlenben folyóvizeket” (Ézs 43:19).  </vt:lpstr>
      <vt:lpstr>Ha még nem vetted észre azokat a tényezőket, amelyek révén az Úr szeretne kimozdítani ebből a helyzetből, akkor imádkozz, hogy megláthass minden újat, amit feltár előtted az életben. Imádkozz bátorságért, hogy örömmel követhesd Őt életed általa nyitott új útjain!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Delia Scripcariu</dc:creator>
  <cp:lastModifiedBy>Róbert Ilyés</cp:lastModifiedBy>
  <cp:revision>7</cp:revision>
  <dcterms:created xsi:type="dcterms:W3CDTF">2024-10-02T08:19:33Z</dcterms:created>
  <dcterms:modified xsi:type="dcterms:W3CDTF">2024-10-03T08:38:36Z</dcterms:modified>
</cp:coreProperties>
</file>