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7.xml" ContentType="application/vnd.openxmlformats-officedocument.presentationml.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s/slide34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presProps" Target="presProps.xml" /><Relationship Id="rId38" Type="http://schemas.openxmlformats.org/officeDocument/2006/relationships/tableStyles" Target="tableStyles.xml" /><Relationship Id="rId3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4" name="Footer Placehold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3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604983" y="279833"/>
            <a:ext cx="7633854" cy="643866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hu-HU" sz="4400" b="1">
                <a:solidFill>
                  <a:schemeClr val="bg1"/>
                </a:solidFill>
                <a:latin typeface="Montserrat ExtraBold"/>
              </a:rPr>
              <a:t>A TRAUMA-TUDATOS</a:t>
            </a:r>
            <a:endParaRPr lang="pt-BR" sz="4400" b="1">
              <a:solidFill>
                <a:schemeClr val="bg1"/>
              </a:solidFill>
              <a:latin typeface="Montserrat ExtraBold"/>
            </a:endParaRPr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5703455" y="6208835"/>
            <a:ext cx="50707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hu-HU" spc="300">
                <a:latin typeface="Montserrat Medium"/>
              </a:rPr>
              <a:t>ERŐSZAKMENTES NAP</a:t>
            </a:r>
            <a:r>
              <a:rPr lang="hu-HU" spc="300">
                <a:solidFill>
                  <a:schemeClr val="bg1"/>
                </a:solidFill>
                <a:latin typeface="Montserrat Medium"/>
              </a:rPr>
              <a:t> 2024</a:t>
            </a:r>
            <a:endParaRPr lang="pt-BR" spc="300">
              <a:solidFill>
                <a:schemeClr val="bg1"/>
              </a:solidFill>
              <a:latin typeface="Montserrat Medium"/>
            </a:endParaRPr>
          </a:p>
        </p:txBody>
      </p:sp>
      <p:sp>
        <p:nvSpPr>
          <p:cNvPr id="8" name="TextBox 7" hidden="0"/>
          <p:cNvSpPr txBox="1"/>
          <p:nvPr isPhoto="0" userDrawn="0"/>
        </p:nvSpPr>
        <p:spPr bwMode="auto">
          <a:xfrm>
            <a:off x="604983" y="788896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hu-HU" sz="9600" b="1">
                <a:ln w="28575">
                  <a:solidFill>
                    <a:schemeClr val="bg1"/>
                  </a:solidFill>
                </a:ln>
                <a:noFill/>
                <a:latin typeface="Montserrat ExtraBold"/>
              </a:rPr>
              <a:t>EGYHÁZ</a:t>
            </a:r>
            <a:endParaRPr lang="pt-BR" sz="9600">
              <a:ln w="28575">
                <a:solidFill>
                  <a:schemeClr val="bg1"/>
                </a:solidFill>
              </a:ln>
              <a:noFill/>
              <a:latin typeface="Montserrat ExtraBold"/>
            </a:endParaRPr>
          </a:p>
        </p:txBody>
      </p:sp>
      <p:sp>
        <p:nvSpPr>
          <p:cNvPr id="2" name="TextBox 1" hidden="0"/>
          <p:cNvSpPr txBox="1"/>
          <p:nvPr isPhoto="0" userDrawn="0"/>
        </p:nvSpPr>
        <p:spPr bwMode="auto">
          <a:xfrm>
            <a:off x="6512745" y="4637943"/>
            <a:ext cx="3947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hu-HU">
                <a:solidFill>
                  <a:schemeClr val="bg1"/>
                </a:solidFill>
              </a:rPr>
              <a:t>Írta: </a:t>
            </a:r>
            <a:r>
              <a:rPr lang="en-US">
                <a:solidFill>
                  <a:schemeClr val="bg1"/>
                </a:solidFill>
              </a:rPr>
              <a:t>Joanna Daniel</a:t>
            </a:r>
            <a:endParaRPr/>
          </a:p>
          <a:p>
            <a:pPr algn="r">
              <a:defRPr/>
            </a:pPr>
            <a:r>
              <a:rPr lang="hu-HU">
                <a:solidFill>
                  <a:schemeClr val="bg1"/>
                </a:solidFill>
              </a:rPr>
              <a:t>Szerkesztői munkatárs: </a:t>
            </a:r>
            <a:r>
              <a:rPr lang="en-US">
                <a:solidFill>
                  <a:schemeClr val="bg1"/>
                </a:solidFill>
              </a:rPr>
              <a:t>Samantha </a:t>
            </a:r>
            <a:r>
              <a:rPr lang="en-US">
                <a:solidFill>
                  <a:schemeClr val="bg1"/>
                </a:solidFill>
              </a:rPr>
              <a:t>Fessal</a:t>
            </a:r>
            <a:endParaRPr lang="hu-HU">
              <a:solidFill>
                <a:schemeClr val="bg1"/>
              </a:solidFill>
            </a:endParaRPr>
          </a:p>
          <a:p>
            <a:pPr algn="r">
              <a:defRPr/>
            </a:pPr>
            <a:endParaRPr lang="hu-HU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hu-HU">
                <a:solidFill>
                  <a:schemeClr val="bg1"/>
                </a:solidFill>
              </a:rPr>
              <a:t>Magyar nyelvre fordította: Tokics Ildikó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  <a:defRPr/>
            </a:pPr>
            <a:endParaRPr lang="en-US" sz="4800"/>
          </a:p>
          <a:p>
            <a:pPr marL="0" indent="0">
              <a:buNone/>
              <a:defRPr/>
            </a:pPr>
            <a:endParaRPr lang="en-US" sz="4800"/>
          </a:p>
          <a:p>
            <a:pPr marL="742950" indent="-742950">
              <a:buFont typeface="+mj-lt"/>
              <a:buAutoNum type="arabicPeriod"/>
              <a:defRPr/>
            </a:pPr>
            <a:r>
              <a:rPr lang="hu-HU" sz="4800"/>
              <a:t>Felépít egy trauma-tudatos vezetői csapatot.</a:t>
            </a:r>
            <a:endParaRPr lang="en-US" sz="4800"/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9" y="2176671"/>
            <a:ext cx="2089728" cy="43072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2800">
                <a:solidFill>
                  <a:schemeClr val="accent5">
                    <a:lumMod val="50000"/>
                  </a:schemeClr>
                </a:solidFill>
                <a:latin typeface="Futura LT Book"/>
              </a:rPr>
              <a:t>A helyreállító szolgálat</a:t>
            </a:r>
            <a:br>
              <a:rPr lang="hu-HU" sz="2800">
                <a:solidFill>
                  <a:schemeClr val="accent5">
                    <a:lumMod val="50000"/>
                  </a:schemeClr>
                </a:solidFill>
                <a:latin typeface="Futura LT Book"/>
              </a:rPr>
            </a:br>
            <a:r>
              <a:rPr lang="hu-HU" sz="2800" b="1">
                <a:solidFill>
                  <a:schemeClr val="accent5">
                    <a:lumMod val="50000"/>
                  </a:schemeClr>
                </a:solidFill>
                <a:latin typeface="Futura LT Book"/>
              </a:rPr>
              <a:t>ÖT KULCSA</a:t>
            </a:r>
            <a:br>
              <a:rPr lang="en-US" sz="2600">
                <a:latin typeface="Futura LT Book"/>
              </a:rPr>
            </a:br>
            <a:br>
              <a:rPr lang="en-US" sz="2600">
                <a:latin typeface="Futura LT Book"/>
              </a:rPr>
            </a:br>
            <a:br>
              <a:rPr lang="en-US" sz="2600">
                <a:latin typeface="Futura LT Book"/>
              </a:rPr>
            </a:br>
            <a:br>
              <a:rPr lang="en-US" sz="2600">
                <a:latin typeface="Futura LT Book"/>
              </a:rPr>
            </a:br>
            <a:endParaRPr lang="en-US" sz="2600"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>
                <a:latin typeface="Futura LT Book"/>
              </a:rPr>
              <a:t>Trauma-</a:t>
            </a:r>
            <a:r>
              <a:rPr lang="hu-HU" sz="4000">
                <a:latin typeface="Futura LT Book"/>
              </a:rPr>
              <a:t>tudatos egyházi vezetők</a:t>
            </a:r>
            <a:r>
              <a:rPr lang="en-US" sz="4000">
                <a:latin typeface="Futura LT Book"/>
              </a:rPr>
              <a:t>: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2400">
                <a:latin typeface="Calibri"/>
                <a:ea typeface="Times New Roman"/>
                <a:cs typeface="Calibri"/>
              </a:rPr>
              <a:t>Megértik a trauma tartós hatását — a viselkedési, a mentális és a fizikai következményeket.</a:t>
            </a:r>
            <a:endParaRPr lang="hu-HU" sz="24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2400">
                <a:latin typeface="Calibri"/>
                <a:ea typeface="Times New Roman"/>
                <a:cs typeface="Calibri"/>
              </a:rPr>
              <a:t>Felismerik, hogy a trauma a lelki életre is hatással van.</a:t>
            </a:r>
            <a:endParaRPr lang="hu-HU" sz="24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2400">
                <a:latin typeface="Calibri"/>
                <a:ea typeface="Times New Roman"/>
                <a:cs typeface="Calibri"/>
              </a:rPr>
              <a:t>Tudják, hogy a negatív gyermekkori élmények (</a:t>
            </a:r>
            <a:r>
              <a:rPr lang="hu-HU" sz="2400">
                <a:latin typeface="Calibri"/>
                <a:ea typeface="Calibri"/>
                <a:cs typeface="Calibri"/>
              </a:rPr>
              <a:t>Adverse</a:t>
            </a:r>
            <a:r>
              <a:rPr lang="hu-HU" sz="2400">
                <a:latin typeface="Calibri"/>
                <a:ea typeface="Calibri"/>
                <a:cs typeface="Calibri"/>
              </a:rPr>
              <a:t> </a:t>
            </a:r>
            <a:r>
              <a:rPr lang="hu-HU" sz="2400">
                <a:latin typeface="Calibri"/>
                <a:ea typeface="Calibri"/>
                <a:cs typeface="Calibri"/>
              </a:rPr>
              <a:t>Childhood</a:t>
            </a:r>
            <a:r>
              <a:rPr lang="hu-HU" sz="2400">
                <a:latin typeface="Calibri"/>
                <a:ea typeface="Calibri"/>
                <a:cs typeface="Calibri"/>
              </a:rPr>
              <a:t> </a:t>
            </a:r>
            <a:r>
              <a:rPr lang="hu-HU" sz="2400">
                <a:latin typeface="Calibri"/>
                <a:ea typeface="Calibri"/>
                <a:cs typeface="Calibri"/>
              </a:rPr>
              <a:t>Experiences</a:t>
            </a:r>
            <a:r>
              <a:rPr lang="hu-HU" sz="2400">
                <a:latin typeface="Calibri"/>
                <a:ea typeface="Calibri"/>
                <a:cs typeface="Calibri"/>
              </a:rPr>
              <a:t> – továbbiakban: </a:t>
            </a:r>
            <a:r>
              <a:rPr lang="hu-HU" sz="2400">
                <a:latin typeface="Calibri"/>
                <a:ea typeface="Times New Roman"/>
                <a:cs typeface="Calibri"/>
              </a:rPr>
              <a:t>ACEs</a:t>
            </a:r>
            <a:r>
              <a:rPr lang="hu-HU" sz="2400">
                <a:latin typeface="Calibri"/>
                <a:ea typeface="Times New Roman"/>
                <a:cs typeface="Calibri"/>
              </a:rPr>
              <a:t>) generációkon át hatással vannak a családokra.</a:t>
            </a:r>
            <a:endParaRPr lang="hu-HU" sz="24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2400">
                <a:latin typeface="Calibri"/>
                <a:ea typeface="Times New Roman"/>
                <a:cs typeface="Calibri"/>
              </a:rPr>
              <a:t>Felismerik az </a:t>
            </a:r>
            <a:r>
              <a:rPr lang="hu-HU" sz="2400">
                <a:latin typeface="Calibri"/>
                <a:ea typeface="Times New Roman"/>
                <a:cs typeface="Calibri"/>
              </a:rPr>
              <a:t>ACEs</a:t>
            </a:r>
            <a:r>
              <a:rPr lang="hu-HU" sz="2400">
                <a:latin typeface="Calibri"/>
                <a:ea typeface="Times New Roman"/>
                <a:cs typeface="Calibri"/>
              </a:rPr>
              <a:t> hatásait, beleértve a depressziót, a szorongást, a pánikrohamokat, az alvási problémákat, a stresszt, a viselkedés megváltozását és az alacsony önértékelést.</a:t>
            </a:r>
            <a:endParaRPr lang="hu-HU" sz="24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>
                <a:latin typeface="Futura LT Book"/>
              </a:rPr>
              <a:t>Trauma-</a:t>
            </a:r>
            <a:r>
              <a:rPr lang="hu-HU" sz="4000">
                <a:latin typeface="Futura LT Book"/>
              </a:rPr>
              <a:t>tudatos egyházi vezetők</a:t>
            </a:r>
            <a:r>
              <a:rPr lang="en-US" sz="4000">
                <a:latin typeface="Futura LT Book"/>
              </a:rPr>
              <a:t>: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Megadják az irányt, amit mások követhetnek.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Türelmesen kezelik a nem kívánatos viselkedést.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Kérdéseket tesznek fel, például: „Mire van szükséged?”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Megfelelően reagálnak a bántalmazás vádjaira.</a:t>
            </a:r>
            <a:endParaRPr lang="hu-HU" sz="36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en-US" sz="4800">
              <a:solidFill>
                <a:srgbClr val="5E6373"/>
              </a:solidFill>
            </a:endParaRPr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Hozz létre egy vezetői csapatot!</a:t>
            </a:r>
            <a:endParaRPr lang="en-US" sz="4800">
              <a:solidFill>
                <a:srgbClr val="5E6373"/>
              </a:solidFill>
            </a:endParaRPr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/>
              <a:t>Megérti azokat az akadályokat, amelyekkel az áldozatok szembesülhetnek</a:t>
            </a:r>
            <a:r>
              <a:rPr lang="en-US" sz="4800"/>
              <a:t>.</a:t>
            </a:r>
            <a:endParaRPr/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8" y="2216427"/>
            <a:ext cx="2376055" cy="42675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3000">
                <a:latin typeface="Futura LT Book"/>
              </a:rPr>
              <a:t>A helyreállító szolgálat</a:t>
            </a:r>
            <a:br>
              <a:rPr lang="hu-HU" sz="3000">
                <a:latin typeface="Futura LT Book"/>
              </a:rPr>
            </a:br>
            <a:r>
              <a:rPr lang="hu-HU" sz="3000" b="1">
                <a:solidFill>
                  <a:srgbClr val="5E6373"/>
                </a:solidFill>
                <a:latin typeface="Futura"/>
                <a:cs typeface="Futura"/>
              </a:rPr>
              <a:t>öt kulcsa</a:t>
            </a:r>
            <a:br>
              <a:rPr lang="en-US" sz="2600">
                <a:latin typeface="Futura LT Book"/>
              </a:rPr>
            </a:br>
            <a:br>
              <a:rPr lang="en-US" sz="2600">
                <a:latin typeface="Futura LT Book"/>
              </a:rPr>
            </a:br>
            <a:br>
              <a:rPr lang="en-US" sz="2600">
                <a:latin typeface="Futura LT Book"/>
              </a:rPr>
            </a:br>
            <a:br>
              <a:rPr lang="en-US" sz="2600">
                <a:latin typeface="Futura LT Book"/>
              </a:rPr>
            </a:br>
            <a:endParaRPr lang="en-US" sz="2600"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Akadályok, amelyet miatt nehezen érjük el az embereket</a:t>
            </a:r>
            <a:r>
              <a:rPr lang="en-US" sz="4000">
                <a:latin typeface="Futura LT Book"/>
              </a:rPr>
              <a:t>: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639540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Nyelvi problémák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Kulturális különbségek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Pénzügyi nehézségek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Az ítélkezéstől való félelem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Várólisták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Korlátozott hozzáférés állami támogatásokhoz és szolgáltatásokhoz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818861" y="1868556"/>
            <a:ext cx="8174283" cy="4108474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Megismeri a helyi forrásokat, amelyek a traumát átélt emberek megsegítésére szolgálnak.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Segít a szakmai segítség és szükségletek megszerzésében számukra.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  <p:sp>
        <p:nvSpPr>
          <p:cNvPr id="2" name="TextBox 1" hidden="0"/>
          <p:cNvSpPr txBox="1"/>
          <p:nvPr isPhoto="0" userDrawn="0"/>
        </p:nvSpPr>
        <p:spPr bwMode="auto">
          <a:xfrm>
            <a:off x="1818861" y="735496"/>
            <a:ext cx="8120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4400">
                <a:latin typeface="Calibri Light"/>
              </a:rPr>
              <a:t>A trauma-tudatos egyház</a:t>
            </a:r>
            <a:r>
              <a:rPr lang="en-US" sz="4400">
                <a:latin typeface="Calibri Light"/>
              </a:rPr>
              <a:t>: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876398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CSOPORTOS TEVÉKENYSÉG</a:t>
            </a:r>
            <a:endParaRPr lang="en-US" sz="4000">
              <a:solidFill>
                <a:schemeClr val="bg1"/>
              </a:solidFill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3908205"/>
            <a:ext cx="5181600" cy="2949795"/>
          </a:xfrm>
        </p:spPr>
        <p:txBody>
          <a:bodyPr>
            <a:normAutofit/>
          </a:bodyPr>
          <a:lstStyle/>
          <a:p>
            <a:pPr>
              <a:defRPr/>
            </a:pPr>
            <a:endParaRPr lang="pt-BR"/>
          </a:p>
          <a:p>
            <a:pPr>
              <a:defRPr/>
            </a:pPr>
            <a:r>
              <a:rPr lang="hu-HU"/>
              <a:t>Nyelvi</a:t>
            </a:r>
            <a:endParaRPr lang="en-US"/>
          </a:p>
          <a:p>
            <a:pPr>
              <a:defRPr/>
            </a:pPr>
            <a:r>
              <a:rPr lang="hu-HU"/>
              <a:t>Kulturális</a:t>
            </a:r>
            <a:endParaRPr lang="en-US"/>
          </a:p>
          <a:p>
            <a:pPr>
              <a:defRPr/>
            </a:pPr>
            <a:r>
              <a:rPr lang="hu-HU"/>
              <a:t>Pénzügyi</a:t>
            </a:r>
            <a:endParaRPr lang="en-US"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5009547" y="3844862"/>
            <a:ext cx="4824628" cy="3013138"/>
          </a:xfrm>
        </p:spPr>
        <p:txBody>
          <a:bodyPr>
            <a:normAutofit/>
          </a:bodyPr>
          <a:lstStyle/>
          <a:p>
            <a:pPr>
              <a:defRPr/>
            </a:pPr>
            <a:endParaRPr lang="en-US"/>
          </a:p>
          <a:p>
            <a:pPr>
              <a:defRPr/>
            </a:pPr>
            <a:r>
              <a:rPr lang="hu-HU"/>
              <a:t>Az ítélkezéstől való félelem</a:t>
            </a:r>
            <a:endParaRPr lang="en-US"/>
          </a:p>
          <a:p>
            <a:pPr>
              <a:defRPr/>
            </a:pPr>
            <a:r>
              <a:rPr lang="hu-HU"/>
              <a:t>Várólisták</a:t>
            </a:r>
            <a:endParaRPr lang="en-US"/>
          </a:p>
          <a:p>
            <a:pPr>
              <a:defRPr/>
            </a:pPr>
            <a:r>
              <a:rPr lang="hu-HU"/>
              <a:t>Korlátozott hozzáférés állami támogatásokhoz és szolgáltatásokhoz</a:t>
            </a:r>
            <a:endParaRPr lang="en-US"/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938151" y="1923803"/>
            <a:ext cx="876398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2800" b="1"/>
              <a:t>MEGBESZÉLENDŐ KÉRDÉSEK</a:t>
            </a:r>
            <a:r>
              <a:rPr lang="en-US" sz="2800" b="1"/>
              <a:t>:</a:t>
            </a:r>
            <a:endParaRPr/>
          </a:p>
          <a:p>
            <a:pPr>
              <a:defRPr/>
            </a:pPr>
            <a:r>
              <a:rPr lang="hu-HU" sz="3000">
                <a:latin typeface="Calibri"/>
                <a:ea typeface="Times New Roman"/>
              </a:rPr>
              <a:t>Mit tehet az egyházunk, hogy segítsen az embereknek, amikor a szükségletekhez való hozzáférés a következő akadályokba ütközik?</a:t>
            </a:r>
            <a:endParaRPr lang="en-US" sz="3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Hozz létre egy vezetői csapatot!</a:t>
            </a:r>
            <a:endParaRPr lang="en-US" sz="4800">
              <a:solidFill>
                <a:srgbClr val="5E6373"/>
              </a:solidFill>
            </a:endParaRPr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Megérteni azokat az akadályokat, amelyekkel az áldozatok szembesülhetnek.</a:t>
            </a:r>
            <a:endParaRPr lang="en-US" sz="4800">
              <a:solidFill>
                <a:srgbClr val="5E6373"/>
              </a:solidFill>
            </a:endParaRPr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/>
              <a:t>Tevőlegesen hallgatni</a:t>
            </a:r>
            <a:r>
              <a:rPr lang="en-US" sz="4800"/>
              <a:t>.</a:t>
            </a:r>
            <a:endParaRPr/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9" y="2136913"/>
            <a:ext cx="2089728" cy="434701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2800">
                <a:latin typeface="Futura LT Book"/>
              </a:rPr>
              <a:t>A helyreállító szolgálat</a:t>
            </a:r>
            <a:br>
              <a:rPr lang="hu-HU" sz="2800">
                <a:latin typeface="Futura LT Book"/>
              </a:rPr>
            </a:br>
            <a:r>
              <a:rPr lang="hu-HU" sz="2800" b="1">
                <a:solidFill>
                  <a:srgbClr val="5E6373"/>
                </a:solidFill>
                <a:latin typeface="Futura"/>
                <a:cs typeface="Futura"/>
              </a:rPr>
              <a:t>öt kulcsa</a:t>
            </a:r>
            <a:br>
              <a:rPr lang="en-US" sz="2600">
                <a:latin typeface="Futura LT Book"/>
              </a:rPr>
            </a:br>
            <a:endParaRPr lang="en-US" sz="2600"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789043" y="217344"/>
            <a:ext cx="8435612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A tevőleges hallgatás akadályai</a:t>
            </a:r>
            <a:endParaRPr lang="en-US" sz="4000">
              <a:solidFill>
                <a:schemeClr val="bg1"/>
              </a:solidFill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társadalmi nézetek a bántalmazással kapcsolatban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meghallgató személy értékei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meghallgató személyes nézetei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meghallgató személy véleménye az elkövetőről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Kioktatás vagy tanácsadás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Mások érzéseinek tagadása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A tevőleges hallgatás ismérvei</a:t>
            </a:r>
            <a:r>
              <a:rPr lang="en-US" sz="4000">
                <a:latin typeface="Futura LT Book"/>
              </a:rPr>
              <a:t>: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hu-HU" sz="4000" b="1">
                <a:solidFill>
                  <a:srgbClr val="A1646A"/>
                </a:solidFill>
                <a:latin typeface="Futura"/>
                <a:cs typeface="Futura"/>
              </a:rPr>
              <a:t>Időt </a:t>
            </a:r>
            <a:r>
              <a:rPr lang="hu-HU" sz="4000"/>
              <a:t>hagyni a hallgatásra.</a:t>
            </a:r>
            <a:endParaRPr lang="en-US" sz="4000"/>
          </a:p>
          <a:p>
            <a:pPr>
              <a:defRPr/>
            </a:pPr>
            <a:r>
              <a:rPr lang="hu-HU" sz="4000" b="1">
                <a:solidFill>
                  <a:srgbClr val="A1646A"/>
                </a:solidFill>
                <a:latin typeface="Futura"/>
                <a:cs typeface="Futura"/>
              </a:rPr>
              <a:t>Együttérzéssel </a:t>
            </a:r>
            <a:r>
              <a:rPr lang="hu-HU" sz="4000"/>
              <a:t>hallgatni.</a:t>
            </a:r>
            <a:endParaRPr lang="en-US" sz="4000" b="1">
              <a:solidFill>
                <a:srgbClr val="A1646A"/>
              </a:solidFill>
              <a:latin typeface="Futura"/>
              <a:cs typeface="Futura"/>
            </a:endParaRPr>
          </a:p>
          <a:p>
            <a:pPr>
              <a:defRPr/>
            </a:pPr>
            <a:r>
              <a:rPr lang="hu-HU" sz="4000" b="1">
                <a:solidFill>
                  <a:srgbClr val="A1646A"/>
                </a:solidFill>
                <a:latin typeface="Futura"/>
                <a:cs typeface="Futura"/>
              </a:rPr>
              <a:t>Ítélkezés nélkül </a:t>
            </a:r>
            <a:r>
              <a:rPr lang="hu-HU" sz="4000"/>
              <a:t>hallgatni.</a:t>
            </a:r>
            <a:endParaRPr lang="en-US" sz="40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Ézsaiás</a:t>
            </a:r>
            <a:r>
              <a:rPr lang="pt-BR" sz="4000">
                <a:latin typeface="Futura LT Book"/>
              </a:rPr>
              <a:t> 43:2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hu-HU" sz="3600"/>
              <a:t>„Ha </a:t>
            </a: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vízen </a:t>
            </a:r>
            <a:r>
              <a:rPr lang="hu-HU" sz="3600"/>
              <a:t>kelsz át,</a:t>
            </a:r>
            <a:endParaRPr lang="en-US" sz="3600" b="1">
              <a:solidFill>
                <a:srgbClr val="5E6373"/>
              </a:solidFill>
              <a:latin typeface="Futura"/>
              <a:cs typeface="Futura"/>
            </a:endParaRPr>
          </a:p>
          <a:p>
            <a:pPr marL="0" indent="0">
              <a:buNone/>
              <a:defRPr/>
            </a:pPr>
            <a:r>
              <a:rPr lang="en-US" sz="3600"/>
              <a:t>	</a:t>
            </a:r>
            <a:r>
              <a:rPr lang="hu-HU" sz="3600"/>
              <a:t>én veled vagyok,</a:t>
            </a:r>
            <a:endParaRPr/>
          </a:p>
          <a:p>
            <a:pPr marL="0" indent="0">
              <a:buNone/>
              <a:defRPr/>
            </a:pPr>
            <a:r>
              <a:rPr lang="hu-HU" sz="3600"/>
              <a:t>és ha </a:t>
            </a:r>
            <a:r>
              <a:rPr lang="hu-HU" sz="3600" b="1">
                <a:solidFill>
                  <a:srgbClr val="5E6373"/>
                </a:solidFill>
                <a:cs typeface="Futura"/>
              </a:rPr>
              <a:t>folyókon</a:t>
            </a:r>
            <a:r>
              <a:rPr lang="en-US" sz="3600" b="1">
                <a:solidFill>
                  <a:srgbClr val="5E6373"/>
                </a:solidFill>
                <a:latin typeface="Futura"/>
                <a:cs typeface="Futura"/>
              </a:rPr>
              <a:t>,</a:t>
            </a:r>
            <a:endParaRPr/>
          </a:p>
          <a:p>
            <a:pPr marL="0" indent="0">
              <a:buNone/>
              <a:defRPr/>
            </a:pPr>
            <a:r>
              <a:rPr lang="en-US" sz="3600"/>
              <a:t>	</a:t>
            </a:r>
            <a:r>
              <a:rPr lang="hu-HU" sz="3600"/>
              <a:t>azok nem sodornak el.</a:t>
            </a:r>
            <a:endParaRPr lang="en-US" sz="3600"/>
          </a:p>
          <a:p>
            <a:pPr marL="0" indent="0">
              <a:buNone/>
              <a:defRPr/>
            </a:pPr>
            <a:r>
              <a:rPr lang="hu-HU" sz="3600"/>
              <a:t>Ha </a:t>
            </a: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tűzben </a:t>
            </a:r>
            <a:r>
              <a:rPr lang="hu-HU" sz="3600"/>
              <a:t>jársz,</a:t>
            </a:r>
            <a:endParaRPr lang="en-US" sz="3600" b="1">
              <a:solidFill>
                <a:srgbClr val="5E6373"/>
              </a:solidFill>
              <a:latin typeface="Futura"/>
              <a:cs typeface="Futura"/>
            </a:endParaRPr>
          </a:p>
          <a:p>
            <a:pPr marL="0" indent="0">
              <a:buNone/>
              <a:defRPr/>
            </a:pPr>
            <a:r>
              <a:rPr lang="en-US" sz="3600"/>
              <a:t>	</a:t>
            </a:r>
            <a:r>
              <a:rPr lang="hu-HU" sz="3600"/>
              <a:t>nem perzselődsz meg,</a:t>
            </a:r>
            <a:endParaRPr lang="en-US" sz="3600"/>
          </a:p>
          <a:p>
            <a:pPr marL="0" indent="0">
              <a:buNone/>
              <a:defRPr/>
            </a:pPr>
            <a:r>
              <a:rPr lang="en-US" sz="3600"/>
              <a:t>	</a:t>
            </a:r>
            <a:r>
              <a:rPr lang="hu-HU" sz="3600"/>
              <a:t>a láng nem éget meg téged</a:t>
            </a:r>
            <a:r>
              <a:rPr lang="en-US" sz="3600"/>
              <a:t>.”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Jakab</a:t>
            </a:r>
            <a:r>
              <a:rPr lang="pt-BR" sz="4000">
                <a:solidFill>
                  <a:schemeClr val="bg1"/>
                </a:solidFill>
                <a:latin typeface="Futura LT Book"/>
              </a:rPr>
              <a:t> 1:19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hu-HU" sz="3200"/>
              <a:t>„Tanuljátok meg tehát, szeretett testvéreim: </a:t>
            </a:r>
            <a:endParaRPr/>
          </a:p>
          <a:p>
            <a:pPr marL="0" indent="0" algn="ctr">
              <a:buNone/>
              <a:defRPr/>
            </a:pPr>
            <a:r>
              <a:rPr lang="en-US" sz="3200"/>
              <a:t>l</a:t>
            </a:r>
            <a:r>
              <a:rPr lang="hu-HU" sz="3200"/>
              <a:t>egyen</a:t>
            </a:r>
            <a:r>
              <a:rPr lang="en-US" sz="3200"/>
              <a:t> </a:t>
            </a:r>
            <a:r>
              <a:rPr lang="hu-HU" sz="3200" b="1">
                <a:solidFill>
                  <a:srgbClr val="A1646A"/>
                </a:solidFill>
                <a:latin typeface="Futura"/>
                <a:cs typeface="Futura"/>
              </a:rPr>
              <a:t>minden </a:t>
            </a:r>
            <a:r>
              <a:rPr lang="hu-HU" sz="3200"/>
              <a:t>ember</a:t>
            </a:r>
            <a:endParaRPr lang="en-US" sz="3200"/>
          </a:p>
          <a:p>
            <a:pPr marL="0" indent="0" algn="ctr">
              <a:buNone/>
              <a:defRPr/>
            </a:pPr>
            <a:r>
              <a:rPr lang="hu-HU" sz="3200" b="1">
                <a:solidFill>
                  <a:srgbClr val="5E6373"/>
                </a:solidFill>
                <a:latin typeface="Futura"/>
                <a:cs typeface="Futura"/>
              </a:rPr>
              <a:t>gyors</a:t>
            </a:r>
            <a:r>
              <a:rPr lang="en-US" sz="3200"/>
              <a:t> </a:t>
            </a:r>
            <a:r>
              <a:rPr lang="hu-HU" sz="3200"/>
              <a:t>a hallásra,</a:t>
            </a:r>
            <a:endParaRPr lang="en-US" sz="3200"/>
          </a:p>
          <a:p>
            <a:pPr marL="0" indent="0" algn="ctr">
              <a:buNone/>
              <a:defRPr/>
            </a:pPr>
            <a:r>
              <a:rPr lang="hu-HU" sz="3200" b="1">
                <a:solidFill>
                  <a:srgbClr val="5E6373"/>
                </a:solidFill>
                <a:latin typeface="Futura"/>
                <a:cs typeface="Futura"/>
              </a:rPr>
              <a:t>késedelmes </a:t>
            </a:r>
            <a:r>
              <a:rPr lang="hu-HU" sz="3200"/>
              <a:t>a szólásra</a:t>
            </a:r>
            <a:r>
              <a:rPr lang="en-US" sz="3200"/>
              <a:t>,</a:t>
            </a:r>
            <a:endParaRPr/>
          </a:p>
          <a:p>
            <a:pPr marL="0" indent="0" algn="ctr">
              <a:buNone/>
              <a:defRPr/>
            </a:pPr>
            <a:r>
              <a:rPr lang="hu-HU" sz="3200" b="1">
                <a:solidFill>
                  <a:srgbClr val="5E6373"/>
                </a:solidFill>
                <a:latin typeface="Futura"/>
                <a:cs typeface="Futura"/>
              </a:rPr>
              <a:t>késedelmes </a:t>
            </a:r>
            <a:r>
              <a:rPr lang="hu-HU" sz="3200"/>
              <a:t>a haragra</a:t>
            </a:r>
            <a:r>
              <a:rPr lang="en-US" sz="3200"/>
              <a:t>.”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Példabeszédek</a:t>
            </a:r>
            <a:r>
              <a:rPr lang="en-US" sz="4000">
                <a:solidFill>
                  <a:schemeClr val="bg1"/>
                </a:solidFill>
                <a:latin typeface="Futura LT Book"/>
              </a:rPr>
              <a:t> 25:11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hu-HU" sz="4000"/>
              <a:t>„Mint az </a:t>
            </a:r>
            <a:r>
              <a:rPr lang="hu-HU" sz="4000" b="1">
                <a:solidFill>
                  <a:srgbClr val="5E6373"/>
                </a:solidFill>
                <a:cs typeface="Futura"/>
              </a:rPr>
              <a:t>aranyalma </a:t>
            </a:r>
            <a:endParaRPr/>
          </a:p>
          <a:p>
            <a:pPr marL="0" indent="0" algn="ctr">
              <a:buNone/>
              <a:defRPr/>
            </a:pPr>
            <a:r>
              <a:rPr lang="hu-HU" sz="4000" b="1">
                <a:solidFill>
                  <a:srgbClr val="5E6373"/>
                </a:solidFill>
                <a:cs typeface="Futura"/>
              </a:rPr>
              <a:t>ezüst</a:t>
            </a:r>
            <a:endParaRPr lang="en-US" sz="40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4000"/>
              <a:t>tányéron,</a:t>
            </a:r>
            <a:endParaRPr lang="en-US" sz="4000"/>
          </a:p>
          <a:p>
            <a:pPr marL="0" indent="0" algn="ctr">
              <a:buNone/>
              <a:defRPr/>
            </a:pPr>
            <a:r>
              <a:rPr lang="hu-HU" sz="4000"/>
              <a:t>olyan a helyén</a:t>
            </a:r>
            <a:endParaRPr/>
          </a:p>
          <a:p>
            <a:pPr marL="0" indent="0" algn="ctr">
              <a:buNone/>
              <a:defRPr/>
            </a:pPr>
            <a:r>
              <a:rPr lang="hu-HU" sz="4000" b="1">
                <a:solidFill>
                  <a:srgbClr val="A1646A"/>
                </a:solidFill>
                <a:latin typeface="Futura"/>
                <a:cs typeface="Futura"/>
              </a:rPr>
              <a:t>mondott ige.”</a:t>
            </a:r>
            <a:endParaRPr 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Hozz létre egy vezetői csapatot!</a:t>
            </a:r>
            <a:endParaRPr lang="en-US" sz="4800">
              <a:solidFill>
                <a:srgbClr val="5E6373"/>
              </a:solidFill>
            </a:endParaRPr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Megérteni azokat az akadályokat, amelyekkel az áldozatok szembesülhetnek.</a:t>
            </a:r>
            <a:endParaRPr/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Tevőlegesen hallgatni.</a:t>
            </a:r>
            <a:endParaRPr/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/>
              <a:t>A titoktartást megőrzi.</a:t>
            </a:r>
            <a:endParaRPr lang="en-US" sz="4800"/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br>
              <a:rPr lang="en-US" sz="2600" b="1">
                <a:solidFill>
                  <a:srgbClr val="5E6373"/>
                </a:solidFill>
                <a:latin typeface="Futura"/>
                <a:cs typeface="Futura"/>
              </a:rPr>
            </a:br>
            <a:r>
              <a:rPr lang="hu-HU" sz="2400">
                <a:latin typeface="Futura LT Book"/>
              </a:rPr>
              <a:t>A helyreállító szolgálat</a:t>
            </a:r>
            <a:br>
              <a:rPr lang="hu-HU" sz="2400">
                <a:latin typeface="Futura LT Book"/>
              </a:rPr>
            </a:br>
            <a:r>
              <a:rPr lang="hu-HU" sz="2400" b="1">
                <a:solidFill>
                  <a:srgbClr val="5E6373"/>
                </a:solidFill>
                <a:latin typeface="Futura"/>
                <a:cs typeface="Futura"/>
              </a:rPr>
              <a:t>öt kulcsa</a:t>
            </a:r>
            <a:br>
              <a:rPr lang="en-US" sz="2400">
                <a:latin typeface="Futura LT Book"/>
              </a:rPr>
            </a:br>
            <a:endParaRPr lang="en-US" sz="2600"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A bizalom megtartása</a:t>
            </a:r>
            <a:r>
              <a:rPr lang="pt-BR" sz="4000">
                <a:latin typeface="Futura LT Book"/>
              </a:rPr>
              <a:t>: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639540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Hallgatás az odafigyelés képességével.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Előítélet nélküli hallgatás.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Hallgatás anélkül, hogy a saját történetünk elnyomna minket.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Hallgatás segítő készséggel.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Hallgatás anélkül, hogy pletykálnánk, és elárulnánk az illető bizalmas dolgait.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56617" y="217344"/>
            <a:ext cx="9564624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Csoportos tevékenység</a:t>
            </a:r>
            <a:endParaRPr lang="en-US" sz="4000">
              <a:solidFill>
                <a:schemeClr val="bg1"/>
              </a:solidFill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279507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hu-HU" b="1"/>
              <a:t>MEGBESZÉLENDŐ KÉRDÉSEK</a:t>
            </a:r>
            <a:r>
              <a:rPr lang="en-US" b="1"/>
              <a:t>:</a:t>
            </a:r>
            <a:endParaRPr/>
          </a:p>
          <a:p>
            <a:pPr marL="0" indent="0">
              <a:buNone/>
              <a:defRPr/>
            </a:pPr>
            <a:endParaRPr lang="hu-HU" sz="3200">
              <a:latin typeface="Calibri"/>
              <a:ea typeface="Calibri"/>
            </a:endParaRPr>
          </a:p>
          <a:p>
            <a:pPr marL="0" indent="0">
              <a:buNone/>
              <a:defRPr/>
            </a:pPr>
            <a:r>
              <a:rPr lang="hu-HU" sz="3200">
                <a:latin typeface="Calibri"/>
                <a:ea typeface="Calibri"/>
              </a:rPr>
              <a:t>Milyen módon segíthetsz megbízható teret létrehozni a gyülekezetedben azok számára, akiknek bántalmazásban van részük?</a:t>
            </a:r>
            <a:endParaRPr 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32363" y="1034473"/>
            <a:ext cx="7891257" cy="5449453"/>
          </a:xfrm>
        </p:spPr>
        <p:txBody>
          <a:bodyPr>
            <a:normAutofit fontScale="92500" lnSpcReduction="10000"/>
          </a:bodyPr>
          <a:lstStyle/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Hozz létre egy vezetői csapatot!</a:t>
            </a:r>
            <a:endParaRPr lang="en-US" sz="4800">
              <a:solidFill>
                <a:srgbClr val="5E6373"/>
              </a:solidFill>
            </a:endParaRPr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Megérteni azokat az akadályokat, amelyekkel az áldozatok szembesülhetnek.</a:t>
            </a:r>
            <a:endParaRPr/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Tevőlegesen hallgatni.</a:t>
            </a:r>
            <a:endParaRPr/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>
                <a:solidFill>
                  <a:srgbClr val="5E6373"/>
                </a:solidFill>
              </a:rPr>
              <a:t>A titoktartást megőrzi.</a:t>
            </a:r>
            <a:endParaRPr/>
          </a:p>
          <a:p>
            <a:pPr marL="914400" indent="-914400">
              <a:buFont typeface="+mj-lt"/>
              <a:buAutoNum type="arabicPeriod"/>
              <a:defRPr/>
            </a:pPr>
            <a:r>
              <a:rPr lang="hu-HU" sz="4800"/>
              <a:t>Biztonságot és támogatást nyújt.</a:t>
            </a:r>
            <a:endParaRPr lang="en-US" sz="4800"/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br>
              <a:rPr lang="en-US" sz="2600" b="1">
                <a:solidFill>
                  <a:srgbClr val="5E6373"/>
                </a:solidFill>
                <a:latin typeface="Futura"/>
                <a:cs typeface="Futura"/>
              </a:rPr>
            </a:br>
            <a:r>
              <a:rPr lang="hu-HU" sz="2800">
                <a:latin typeface="Futura LT Book"/>
              </a:rPr>
              <a:t>A helyreállító szolgálat</a:t>
            </a:r>
            <a:br>
              <a:rPr lang="hu-HU" sz="2800">
                <a:latin typeface="Futura LT Book"/>
              </a:rPr>
            </a:br>
            <a:r>
              <a:rPr lang="hu-HU" sz="2800" b="1">
                <a:solidFill>
                  <a:srgbClr val="5E6373"/>
                </a:solidFill>
                <a:latin typeface="Futura"/>
                <a:cs typeface="Futura"/>
              </a:rPr>
              <a:t>öt kulcsa</a:t>
            </a:r>
            <a:endParaRPr lang="en-US" sz="2600"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A trauma-tudatos egyház</a:t>
            </a:r>
            <a:r>
              <a:rPr lang="en-US" sz="4000">
                <a:latin typeface="Futura LT Book"/>
              </a:rPr>
              <a:t>: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Megtervezi minden tag általános jólétét.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Lehetőséget biztosít az érzelmi, lelki támogatás megtalálására.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Lehetőséget teremt a kapcsolatok építésére.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828801" y="2118070"/>
            <a:ext cx="7499928" cy="40786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hu-HU"/>
              <a:t>A </a:t>
            </a:r>
            <a:r>
              <a:rPr lang="hu-HU" i="1">
                <a:solidFill>
                  <a:srgbClr val="A1646A"/>
                </a:solidFill>
                <a:latin typeface="Futura Medium"/>
                <a:cs typeface="Futura Medium"/>
              </a:rPr>
              <a:t>biztonság</a:t>
            </a:r>
            <a:r>
              <a:rPr lang="en-US"/>
              <a:t> </a:t>
            </a:r>
            <a:r>
              <a:rPr lang="hu-HU"/>
              <a:t>akkor valósul meg, amikor</a:t>
            </a:r>
            <a:r>
              <a:rPr lang="en-US"/>
              <a:t>:</a:t>
            </a:r>
            <a:endParaRPr/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az emberek mernek segítséget kérni abban, amire szükségük van.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tanácsadók tudják, hogyan találják meg a szükséges segítséget.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Az emberek bíznak abban, hogy a történetüket meghallgatják.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tanácsadók bizalmasan kezelik azt az információt, amit megosztottak velük.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  <p:sp>
        <p:nvSpPr>
          <p:cNvPr id="6" name="Title 5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828801" y="726200"/>
            <a:ext cx="9316278" cy="1507135"/>
          </a:xfrm>
        </p:spPr>
        <p:txBody>
          <a:bodyPr/>
          <a:lstStyle/>
          <a:p>
            <a:pPr>
              <a:defRPr/>
            </a:pPr>
            <a:r>
              <a:rPr lang="hu-HU"/>
              <a:t>A trauma-tudatos egyházban: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837234" y="2055811"/>
            <a:ext cx="7499928" cy="39395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hu-HU" i="1">
                <a:solidFill>
                  <a:srgbClr val="A1646A"/>
                </a:solidFill>
                <a:latin typeface="Futura Medium"/>
                <a:cs typeface="Futura Medium"/>
              </a:rPr>
              <a:t>Kialakítja a bizalmat, </a:t>
            </a:r>
            <a:r>
              <a:rPr lang="hu-HU"/>
              <a:t>hogy</a:t>
            </a:r>
            <a:r>
              <a:rPr lang="en-US"/>
              <a:t>:</a:t>
            </a:r>
            <a:endParaRPr/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Az átláthatóság kialakuljon.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vezetők őszinték és megbízhatóak legyenek.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Az elvárások érthetőek legyenek.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különböző érzések elfogadottak legyenek.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Az emberek odafigyeljenek egymásra.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  <p:sp>
        <p:nvSpPr>
          <p:cNvPr id="6" name="Title 5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837234" y="730248"/>
            <a:ext cx="96542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>
                <a:cs typeface="Futura Medium"/>
              </a:rPr>
              <a:t>A trauma-tudatos egyház</a:t>
            </a:r>
            <a:endParaRPr lang="en-US">
              <a:cs typeface="Futura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848429" y="2058436"/>
            <a:ext cx="7499928" cy="364345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hu-HU" i="1">
                <a:solidFill>
                  <a:srgbClr val="A1646A"/>
                </a:solidFill>
                <a:latin typeface="Futura Medium"/>
                <a:cs typeface="Futura Medium"/>
              </a:rPr>
              <a:t>Támogató csoportokat </a:t>
            </a:r>
            <a:r>
              <a:rPr lang="hu-HU"/>
              <a:t>hoz létre</a:t>
            </a:r>
            <a:r>
              <a:rPr lang="en-US"/>
              <a:t>:</a:t>
            </a:r>
            <a:endParaRPr/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szexuális bántalmazás túlélői számára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válás utáni felépüléshez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gyászfeldolgozáshoz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itle 4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848429" y="732873"/>
            <a:ext cx="8495142" cy="1325563"/>
          </a:xfrm>
        </p:spPr>
        <p:txBody>
          <a:bodyPr/>
          <a:lstStyle/>
          <a:p>
            <a:pPr>
              <a:defRPr/>
            </a:pPr>
            <a:r>
              <a:rPr lang="hu-HU"/>
              <a:t>A trauma-tudatos egyház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329872" y="217344"/>
            <a:ext cx="7894782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Mi a trauma</a:t>
            </a:r>
            <a:r>
              <a:rPr lang="en-US" sz="4000">
                <a:solidFill>
                  <a:schemeClr val="bg1"/>
                </a:solidFill>
                <a:latin typeface="Futura LT Book"/>
              </a:rPr>
              <a:t>?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0" y="1664232"/>
            <a:ext cx="9959109" cy="4351338"/>
          </a:xfrm>
        </p:spPr>
        <p:txBody>
          <a:bodyPr>
            <a:noAutofit/>
          </a:bodyPr>
          <a:lstStyle/>
          <a:p>
            <a:pPr algn="just">
              <a:lnSpc>
                <a:spcPct val="114999"/>
              </a:lnSpc>
              <a:defRPr/>
            </a:pPr>
            <a:r>
              <a:rPr lang="hu-HU" sz="3600">
                <a:latin typeface="Calibri"/>
                <a:ea typeface="Times New Roman"/>
              </a:rPr>
              <a:t>A trauma egy megélt esemény, eseménysorozat vagy egy körülmény együttes eredménye, amelyet az egyén károsnak vagy életveszélyesnek él meg. </a:t>
            </a:r>
            <a:endParaRPr lang="hu-HU" sz="3600">
              <a:latin typeface="Times New Roman"/>
              <a:ea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hu-HU" sz="3600">
                <a:latin typeface="Calibri"/>
                <a:ea typeface="Times New Roman"/>
              </a:rPr>
              <a:t>Bár egyénenként változó, általában a traumatikus élmények tartósan káros hatást okozhatnak, korlátozva az egyén képességét, hogy sikeres életet éljen, vagy mentális, fizikai, társadalmi, érzelmi vagy lelki jólétet érjen el. </a:t>
            </a:r>
            <a:endParaRPr lang="hu-HU" sz="3600">
              <a:latin typeface="Times New Roman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CSOPORTOS TEVÉKENYSÉG</a:t>
            </a:r>
            <a:endParaRPr lang="en-US" sz="4000">
              <a:solidFill>
                <a:schemeClr val="bg1"/>
              </a:solidFill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6395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hu-HU" b="1"/>
              <a:t>MEGBESZÉLENDŐ KÉRDÉSEK</a:t>
            </a:r>
            <a:r>
              <a:rPr lang="en-US" b="1"/>
              <a:t>:</a:t>
            </a:r>
            <a:endParaRPr/>
          </a:p>
          <a:p>
            <a:pPr>
              <a:lnSpc>
                <a:spcPct val="114999"/>
              </a:lnSpc>
              <a:defRPr/>
            </a:pPr>
            <a:r>
              <a:rPr lang="hu-HU">
                <a:latin typeface="Calibri"/>
                <a:ea typeface="Times New Roman"/>
                <a:cs typeface="Calibri"/>
              </a:rPr>
              <a:t>Ha választanod kellene egyet ezek közül a támogató csoportok közül – amit a bántalmazott emberek számára egyházi közösségi szolgálatként vezetnél – melyiket választanád? Miért? </a:t>
            </a:r>
            <a:endParaRPr lang="hu-HU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>
                <a:latin typeface="Calibri"/>
                <a:ea typeface="Times New Roman"/>
                <a:cs typeface="Calibri"/>
              </a:rPr>
              <a:t>A szexuális bántalmazás túlélői</a:t>
            </a:r>
            <a:endParaRPr lang="hu-HU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>
                <a:latin typeface="Calibri"/>
                <a:ea typeface="Times New Roman"/>
                <a:cs typeface="Calibri"/>
              </a:rPr>
              <a:t>A válás utáni felépülés</a:t>
            </a:r>
            <a:endParaRPr lang="hu-HU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>
                <a:latin typeface="Calibri"/>
                <a:ea typeface="Times New Roman"/>
                <a:cs typeface="Calibri"/>
              </a:rPr>
              <a:t>A gyász feldolgozásának segítése</a:t>
            </a:r>
            <a:endParaRPr/>
          </a:p>
          <a:p>
            <a:pPr marL="0" lvl="0" indent="0">
              <a:lnSpc>
                <a:spcPct val="114999"/>
              </a:lnSpc>
              <a:buSzPts val="1000"/>
              <a:buNone/>
              <a:tabLst>
                <a:tab pos="457200" algn="l"/>
              </a:tabLst>
              <a:defRPr/>
            </a:pPr>
            <a:endParaRPr lang="hu-HU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4999"/>
              </a:lnSpc>
              <a:buNone/>
              <a:defRPr/>
            </a:pPr>
            <a:r>
              <a:rPr lang="hu-HU" i="1">
                <a:latin typeface="Calibri"/>
                <a:ea typeface="Times New Roman"/>
                <a:cs typeface="Calibri"/>
              </a:rPr>
              <a:t>Milyen más támogató csoportok lennének még hasznosak?</a:t>
            </a:r>
            <a:endParaRPr lang="hu-HU" i="1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TEVŐLEGES HALLGATÁS</a:t>
            </a:r>
            <a:endParaRPr lang="en-US" sz="4000"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4999"/>
              </a:lnSpc>
              <a:buFont typeface="Symbol"/>
              <a:buChar char=""/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tevőleges hallgatás alapvető a gyógyulási folyamatban. Néhány tanácsadói szerep azonban megakadályozhatja ezt. 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Font typeface="Symbol"/>
              <a:buChar char=""/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következő gyakorlat segíthet ezt a helytelen viselkedést beazonosítani a meghallgatás során.</a:t>
            </a:r>
            <a:endParaRPr lang="hu-HU" sz="32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Csoportos tevékenység</a:t>
            </a:r>
            <a:endParaRPr lang="en-US" sz="4000">
              <a:solidFill>
                <a:schemeClr val="bg1"/>
              </a:solidFill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fontScale="85000" lnSpcReduction="20000"/>
          </a:bodyPr>
          <a:lstStyle/>
          <a:p>
            <a:pPr marL="2422525" lvl="8" indent="0">
              <a:buNone/>
              <a:defRPr/>
            </a:pPr>
            <a:r>
              <a:rPr lang="hu-HU" sz="3500" b="1"/>
              <a:t>Hallgatói/tanácsadói szerepek, szabályok</a:t>
            </a:r>
            <a:r>
              <a:rPr lang="en-US" sz="3500" b="1"/>
              <a:t>:</a:t>
            </a:r>
            <a:endParaRPr/>
          </a:p>
          <a:p>
            <a:pPr marL="3224213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Kritikus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224213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Közömbös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224213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Szerkesztő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224213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Gondoskodó Barát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224213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Lelkész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224213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Vezető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3224213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200">
                <a:latin typeface="Calibri"/>
                <a:ea typeface="Times New Roman"/>
                <a:cs typeface="Calibri"/>
              </a:rPr>
              <a:t>A Mindentudó</a:t>
            </a:r>
            <a:endParaRPr lang="hu-HU" sz="3200">
              <a:latin typeface="Calibri"/>
              <a:ea typeface="Calibri"/>
              <a:cs typeface="Times New Roman"/>
            </a:endParaRPr>
          </a:p>
          <a:p>
            <a:pPr marL="0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>
                <a:latin typeface="Futura LT Book"/>
              </a:rPr>
              <a:t>Ellen G. White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hu-HU" sz="3200"/>
              <a:t>„Mindnyájan össze vagyunk </a:t>
            </a:r>
            <a:r>
              <a:rPr lang="hu-HU" sz="3200" b="1">
                <a:solidFill>
                  <a:srgbClr val="A1646A"/>
                </a:solidFill>
                <a:cs typeface="Futura"/>
              </a:rPr>
              <a:t>szőve</a:t>
            </a:r>
            <a:endParaRPr lang="hu-HU" sz="3200"/>
          </a:p>
          <a:p>
            <a:pPr marL="0" indent="0" algn="ctr">
              <a:buNone/>
              <a:defRPr/>
            </a:pPr>
            <a:r>
              <a:rPr lang="hu-HU" sz="3200"/>
              <a:t>az emberiség nagy </a:t>
            </a:r>
            <a:r>
              <a:rPr lang="hu-HU" sz="3200" b="1">
                <a:solidFill>
                  <a:srgbClr val="A1646A"/>
                </a:solidFill>
                <a:cs typeface="Futura"/>
              </a:rPr>
              <a:t>szőttesébe</a:t>
            </a:r>
            <a:endParaRPr lang="en-US" sz="3200"/>
          </a:p>
          <a:p>
            <a:pPr marL="0" indent="0" algn="ctr">
              <a:buNone/>
              <a:defRPr/>
            </a:pPr>
            <a:r>
              <a:rPr lang="hu-HU" sz="3200"/>
              <a:t>S amit mások </a:t>
            </a:r>
            <a:endParaRPr/>
          </a:p>
          <a:p>
            <a:pPr marL="0" indent="0" algn="ctr">
              <a:buNone/>
              <a:defRPr/>
            </a:pPr>
            <a:r>
              <a:rPr lang="hu-HU" sz="3200" b="1">
                <a:solidFill>
                  <a:srgbClr val="5E6373"/>
                </a:solidFill>
                <a:latin typeface="Futura"/>
                <a:cs typeface="Futura"/>
              </a:rPr>
              <a:t>hasznára </a:t>
            </a:r>
            <a:r>
              <a:rPr lang="hu-HU" sz="3200"/>
              <a:t>és</a:t>
            </a:r>
            <a:r>
              <a:rPr lang="en-US" sz="3200"/>
              <a:t> </a:t>
            </a:r>
            <a:r>
              <a:rPr lang="hu-HU" sz="3200" b="1">
                <a:solidFill>
                  <a:srgbClr val="5E6373"/>
                </a:solidFill>
                <a:latin typeface="Futura"/>
                <a:cs typeface="Futura"/>
              </a:rPr>
              <a:t>áldására</a:t>
            </a:r>
            <a:r>
              <a:rPr lang="en-US" sz="3200" b="1">
                <a:latin typeface="Futura"/>
                <a:cs typeface="Futura"/>
              </a:rPr>
              <a:t> </a:t>
            </a:r>
            <a:r>
              <a:rPr lang="hu-HU" sz="3200"/>
              <a:t>tehetünk</a:t>
            </a:r>
            <a:endParaRPr lang="en-US" sz="3200"/>
          </a:p>
          <a:p>
            <a:pPr marL="0" indent="0" algn="ctr">
              <a:buNone/>
              <a:defRPr/>
            </a:pPr>
            <a:r>
              <a:rPr lang="hu-HU" sz="3200"/>
              <a:t>az </a:t>
            </a:r>
            <a:r>
              <a:rPr lang="hu-HU" sz="3200" b="1">
                <a:solidFill>
                  <a:srgbClr val="5E6373"/>
                </a:solidFill>
                <a:latin typeface="Futura"/>
                <a:cs typeface="Futura"/>
              </a:rPr>
              <a:t>áldásban</a:t>
            </a:r>
            <a:r>
              <a:rPr lang="en-US" sz="3200"/>
              <a:t> </a:t>
            </a:r>
            <a:r>
              <a:rPr lang="hu-HU" sz="3200"/>
              <a:t>hat vissza ránk</a:t>
            </a:r>
            <a:r>
              <a:rPr lang="en-US" sz="3200"/>
              <a:t>.”</a:t>
            </a:r>
            <a:endParaRPr/>
          </a:p>
          <a:p>
            <a:pPr indent="0" algn="ctr">
              <a:lnSpc>
                <a:spcPct val="114999"/>
              </a:lnSpc>
              <a:buNone/>
              <a:defRPr/>
            </a:pPr>
            <a:r>
              <a:rPr lang="hu-HU" sz="1800">
                <a:latin typeface="Calibri"/>
                <a:ea typeface="Times New Roman"/>
              </a:rPr>
              <a:t>Ellen G. White: </a:t>
            </a:r>
            <a:r>
              <a:rPr lang="hu-HU" sz="1800" i="1">
                <a:latin typeface="Calibri"/>
                <a:ea typeface="Times New Roman"/>
              </a:rPr>
              <a:t>Pátriárkák és próféták. </a:t>
            </a:r>
            <a:r>
              <a:rPr lang="hu-HU" sz="1800">
                <a:latin typeface="Calibri"/>
                <a:ea typeface="Times New Roman"/>
              </a:rPr>
              <a:t>Advent Kiadó, Budapest, 1993. 498. oldal.</a:t>
            </a:r>
            <a:endParaRPr lang="hu-HU" sz="1800">
              <a:latin typeface="Times New Roman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>
                <a:latin typeface="Futura LT Book"/>
              </a:rPr>
              <a:t>1</a:t>
            </a:r>
            <a:r>
              <a:rPr lang="hu-HU" sz="4000">
                <a:latin typeface="Futura LT Book"/>
              </a:rPr>
              <a:t>Thesszalonika </a:t>
            </a:r>
            <a:r>
              <a:rPr lang="en-US" sz="4000">
                <a:latin typeface="Futura LT Book"/>
              </a:rPr>
              <a:t>5:11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r>
              <a:rPr lang="hu-HU" sz="4000" b="1">
                <a:solidFill>
                  <a:srgbClr val="A1646A"/>
                </a:solidFill>
                <a:latin typeface="Futura"/>
                <a:cs typeface="Futura"/>
              </a:rPr>
              <a:t>„Vigasztaljátok</a:t>
            </a:r>
            <a:r>
              <a:rPr lang="en-US" sz="4000"/>
              <a:t> </a:t>
            </a:r>
            <a:r>
              <a:rPr lang="hu-HU" sz="4000"/>
              <a:t>tehát egymást,</a:t>
            </a:r>
            <a:endParaRPr lang="en-US" sz="4000"/>
          </a:p>
          <a:p>
            <a:pPr marL="0" indent="0" algn="ctr">
              <a:buNone/>
              <a:defRPr/>
            </a:pPr>
            <a:r>
              <a:rPr lang="hu-HU" sz="4000"/>
              <a:t>és </a:t>
            </a:r>
            <a:r>
              <a:rPr lang="hu-HU" sz="4000" b="1">
                <a:solidFill>
                  <a:srgbClr val="A1646A"/>
                </a:solidFill>
                <a:latin typeface="Futura"/>
                <a:cs typeface="Futura"/>
              </a:rPr>
              <a:t>építse</a:t>
            </a:r>
            <a:r>
              <a:rPr lang="en-US" sz="4000" b="1">
                <a:latin typeface="Futura"/>
                <a:cs typeface="Futura"/>
              </a:rPr>
              <a:t> </a:t>
            </a:r>
            <a:r>
              <a:rPr lang="hu-HU" sz="4000"/>
              <a:t>egyik a másikat</a:t>
            </a:r>
            <a:endParaRPr/>
          </a:p>
          <a:p>
            <a:pPr marL="0" indent="0" algn="ctr">
              <a:buNone/>
              <a:defRPr/>
            </a:pPr>
            <a:r>
              <a:rPr lang="hu-HU" sz="4000"/>
              <a:t>ahogyan teszitek is.”</a:t>
            </a:r>
            <a:endParaRPr 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00280" y="660399"/>
            <a:ext cx="7714794" cy="5823527"/>
          </a:xfrm>
        </p:spPr>
        <p:txBody>
          <a:bodyPr>
            <a:noAutofit/>
          </a:bodyPr>
          <a:lstStyle/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Átérzem a fájdalmad és arra vágyom, 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hogy kezem érintésével 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eltűntessem a sebeidet. 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Igen, tudom, hogy nem látom igazán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a szélességét és mélységét 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a sötét völgynek, amelyben vagy. 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Nem tudhatom igazán,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a lelkedbe vájt kés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ea typeface="Times New Roman"/>
              </a:rPr>
              <a:t>mennyire éles–</a:t>
            </a:r>
            <a:endParaRPr/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8" y="2840471"/>
            <a:ext cx="2343971" cy="364345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3600">
                <a:latin typeface="Futura LT Book"/>
              </a:rPr>
              <a:t>Kinyújtom a kezem</a:t>
            </a:r>
            <a:br>
              <a:rPr lang="pt-BR" sz="2800">
                <a:latin typeface="Futura LT Book"/>
              </a:rPr>
            </a:br>
            <a:br>
              <a:rPr lang="pt-BR" sz="2800">
                <a:latin typeface="Futura LT Book"/>
              </a:rPr>
            </a:br>
            <a:br>
              <a:rPr lang="pt-BR" sz="2800">
                <a:latin typeface="Futura LT Book"/>
              </a:rPr>
            </a:br>
            <a:endParaRPr lang="pt-BR" sz="2000"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Autofit/>
          </a:bodyPr>
          <a:lstStyle/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mert ezen az úton te jársz, </a:t>
            </a:r>
            <a:endParaRPr lang="hu-HU" sz="30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és nem én.</a:t>
            </a:r>
            <a:endParaRPr lang="hu-HU" sz="30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De ismerek én is más völgyeket,</a:t>
            </a:r>
            <a:endParaRPr lang="hu-HU" sz="30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és a szívemben én is őrzök</a:t>
            </a:r>
            <a:endParaRPr lang="hu-HU" sz="30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kés okozta sebhelyeket.</a:t>
            </a:r>
            <a:endParaRPr lang="hu-HU" sz="30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Mégis, végig járnám a te utad</a:t>
            </a:r>
            <a:endParaRPr lang="hu-HU" sz="30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és elvinném a te fájdalmadat,</a:t>
            </a:r>
            <a:endParaRPr lang="hu-HU" sz="30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3000">
                <a:latin typeface="Calibri"/>
                <a:ea typeface="Times New Roman"/>
              </a:rPr>
              <a:t>ha tehetném. De nem lehet.</a:t>
            </a:r>
            <a:endParaRPr lang="hu-HU" sz="3000">
              <a:latin typeface="Times New Roman"/>
              <a:ea typeface="Times New Roman"/>
            </a:endParaRPr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2800">
                <a:latin typeface="Futura LT Book"/>
              </a:rPr>
              <a:t>Kinyújtom a kezem</a:t>
            </a:r>
            <a:br>
              <a:rPr lang="pt-BR" sz="2800">
                <a:latin typeface="Futura LT Book"/>
              </a:rPr>
            </a:br>
            <a:br>
              <a:rPr lang="pt-BR" sz="2800">
                <a:latin typeface="Futura LT Book"/>
              </a:rPr>
            </a:br>
            <a:br>
              <a:rPr lang="pt-BR" sz="2800">
                <a:latin typeface="Futura LT Book"/>
              </a:rPr>
            </a:br>
            <a:endParaRPr lang="pt-BR" sz="2000">
              <a:latin typeface="Futura LT Boo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487986" y="704273"/>
            <a:ext cx="7499928" cy="5449453"/>
          </a:xfrm>
        </p:spPr>
        <p:txBody>
          <a:bodyPr>
            <a:normAutofit fontScale="25000" lnSpcReduction="20000"/>
          </a:bodyPr>
          <a:lstStyle/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És mégis, talán</a:t>
            </a:r>
            <a:r>
              <a:rPr lang="hu-HU" sz="9600">
                <a:latin typeface="Times New Roman"/>
                <a:ea typeface="Times New Roman"/>
              </a:rPr>
              <a:t> </a:t>
            </a:r>
            <a:r>
              <a:rPr lang="hu-HU" sz="9600">
                <a:latin typeface="Calibri"/>
                <a:ea typeface="Times New Roman"/>
              </a:rPr>
              <a:t>valamilyen módon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lehetek egy kéz, amibe kapaszkodhatsz </a:t>
            </a:r>
            <a:r>
              <a:rPr lang="hu-HU" sz="9600">
                <a:latin typeface="Times New Roman"/>
                <a:ea typeface="Times New Roman"/>
              </a:rPr>
              <a:t> 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a sötétségben.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Valamilyen módon, 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megpróbálom tompítani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a fájdalom élességét.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De ha nem –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lehet, hogy egy kicsit 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talán az segít,</a:t>
            </a:r>
            <a:r>
              <a:rPr lang="hu-HU" sz="9600">
                <a:latin typeface="Times New Roman"/>
                <a:ea typeface="Times New Roman"/>
              </a:rPr>
              <a:t> </a:t>
            </a:r>
            <a:r>
              <a:rPr lang="hu-HU" sz="9600">
                <a:latin typeface="Calibri"/>
                <a:ea typeface="Times New Roman"/>
              </a:rPr>
              <a:t>csak az a tudat, </a:t>
            </a:r>
            <a:endParaRPr lang="hu-HU" sz="9600">
              <a:latin typeface="Times New Roman"/>
              <a:ea typeface="Times New Roman"/>
            </a:endParaRPr>
          </a:p>
          <a:p>
            <a:pPr indent="0" algn="just">
              <a:lnSpc>
                <a:spcPct val="114999"/>
              </a:lnSpc>
              <a:buNone/>
              <a:defRPr/>
            </a:pPr>
            <a:r>
              <a:rPr lang="hu-HU" sz="9600">
                <a:latin typeface="Calibri"/>
                <a:ea typeface="Times New Roman"/>
              </a:rPr>
              <a:t>hogy törődöm veled.</a:t>
            </a:r>
            <a:endParaRPr/>
          </a:p>
          <a:p>
            <a:pPr indent="0" algn="just">
              <a:lnSpc>
                <a:spcPct val="114999"/>
              </a:lnSpc>
              <a:buNone/>
              <a:defRPr/>
            </a:pPr>
            <a:endParaRPr lang="hu-HU" sz="9600">
              <a:latin typeface="Times New Roman"/>
              <a:ea typeface="Times New Roman"/>
            </a:endParaRPr>
          </a:p>
          <a:p>
            <a:pPr marL="0" indent="0">
              <a:buNone/>
              <a:defRPr/>
            </a:pPr>
            <a:r>
              <a:rPr lang="en-US" sz="4800"/>
              <a:t>https://www.rigden.co.uk/poems/reaching-out/</a:t>
            </a:r>
            <a:endParaRPr/>
          </a:p>
        </p:txBody>
      </p:sp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2800">
                <a:latin typeface="Futura LT Book"/>
              </a:rPr>
              <a:t>Kinyújtom a kezem</a:t>
            </a:r>
            <a:br>
              <a:rPr lang="en-US" sz="2800">
                <a:latin typeface="Futura LT Book"/>
              </a:rPr>
            </a:br>
            <a:br>
              <a:rPr lang="en-US" sz="2800">
                <a:latin typeface="Futura LT Book"/>
              </a:rPr>
            </a:br>
            <a:br>
              <a:rPr lang="en-US" sz="2800">
                <a:latin typeface="Futura LT Book"/>
              </a:rPr>
            </a:br>
            <a:r>
              <a:rPr lang="en-US" sz="2000">
                <a:latin typeface="Futura LT Book"/>
              </a:rPr>
              <a:t>By Christine </a:t>
            </a:r>
            <a:r>
              <a:rPr lang="en-US" sz="2000">
                <a:latin typeface="Futura LT Book"/>
              </a:rPr>
              <a:t>Rigden</a:t>
            </a:r>
            <a:r>
              <a:rPr lang="en-US" sz="2000">
                <a:latin typeface="Futura LT Book"/>
              </a:rPr>
              <a:t> © 1989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Mit gondolsz</a:t>
            </a:r>
            <a:r>
              <a:rPr lang="en-US" sz="4000">
                <a:latin typeface="Futura LT Book"/>
              </a:rPr>
              <a:t>?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hu-HU"/>
              <a:t>János</a:t>
            </a:r>
            <a:r>
              <a:rPr lang="pt-BR"/>
              <a:t> 4:1-29</a:t>
            </a:r>
            <a:endParaRPr/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Miért kérte Jézus, hogy adjon neki inni?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Miért vezette Jézus arra, hogy a családi helyzetéről beszéljen?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Mi tette őt ilyen erős tanúvá?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0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latin typeface="Futura LT Book"/>
              </a:rPr>
              <a:t>A TRAUMA-TUDATOS EGYHÁZ</a:t>
            </a:r>
            <a:r>
              <a:rPr lang="en-US" sz="4000">
                <a:latin typeface="Futura LT Book"/>
              </a:rPr>
              <a:t>: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Tudatában van annak, hogy a megrázkódtatás milyen hatással van a tagok életére.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Érzékeny és együttérző, olyan környezetet teremt, amely biztonságos mindenki számára az Isten dicsőítésében.</a:t>
            </a:r>
            <a:endParaRPr lang="hu-HU" sz="36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A helyreállító szolgálat</a:t>
            </a:r>
            <a:br>
              <a:rPr lang="hu-HU" sz="4000">
                <a:solidFill>
                  <a:schemeClr val="bg1"/>
                </a:solidFill>
                <a:latin typeface="Futura LT Book"/>
              </a:rPr>
            </a:br>
            <a:r>
              <a:rPr lang="hu-HU" sz="4000" b="1">
                <a:solidFill>
                  <a:schemeClr val="bg1"/>
                </a:solidFill>
                <a:latin typeface="Futura LT Book"/>
              </a:rPr>
              <a:t>ÖT KULCSA</a:t>
            </a:r>
            <a:endParaRPr lang="en-US" sz="4000">
              <a:solidFill>
                <a:schemeClr val="bg1"/>
              </a:solidFill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hu-HU" sz="3900" b="1"/>
              <a:t>A trauma-tudatos egyház</a:t>
            </a:r>
            <a:r>
              <a:rPr lang="en-US" sz="3900" b="1"/>
              <a:t>:</a:t>
            </a:r>
            <a:endParaRPr/>
          </a:p>
          <a:p>
            <a:pPr marL="342900" lvl="0" indent="-342900">
              <a:lnSpc>
                <a:spcPct val="114999"/>
              </a:lnSpc>
              <a:buFont typeface="+mj-lt"/>
              <a:buAutoNum type="arabicPeriod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Felépít egy trauma-tudatos vezetői csapatot.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Font typeface="+mj-lt"/>
              <a:buAutoNum type="arabicPeriod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Megérti azokat az akadályokat, amelyekkel az áldozatok szembesülhetnek.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Font typeface="+mj-lt"/>
              <a:buAutoNum type="arabicPeriod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Tevőlegesen hallgat.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Font typeface="+mj-lt"/>
              <a:buAutoNum type="arabicPeriod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A titoktartást megőrzi.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4999"/>
              </a:lnSpc>
              <a:buFont typeface="+mj-lt"/>
              <a:buAutoNum type="arabicPeriod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Biztonságot és támogatást nyújt.</a:t>
            </a:r>
            <a:endParaRPr lang="hu-HU" sz="36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ONLYOFFICE/7.1.1.23</Application>
  <DocSecurity>0</DocSecurity>
  <PresentationFormat>Szélesvásznú</PresentationFormat>
  <Paragraphs>0</Paragraphs>
  <Slides>34</Slides>
  <Notes>34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subject/>
  <dc:creator>Erika Miike</dc:creator>
  <cp:keywords/>
  <dc:description/>
  <dc:identifier/>
  <dc:language/>
  <cp:lastModifiedBy>Anonim</cp:lastModifiedBy>
  <cp:revision>55</cp:revision>
  <dcterms:created xsi:type="dcterms:W3CDTF">2023-02-14T12:16:54Z</dcterms:created>
  <dcterms:modified xsi:type="dcterms:W3CDTF">2024-10-25T04:27:50Z</dcterms:modified>
  <cp:category/>
  <cp:contentStatus/>
  <cp:version/>
</cp:coreProperties>
</file>