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12192000" cy="6858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presProps" Target="presProps.xml" /><Relationship Id="rId21" Type="http://schemas.openxmlformats.org/officeDocument/2006/relationships/tableStyles" Target="tableStyles.xml" /><Relationship Id="rId22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Section Hea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8" name="Footer Placeholder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4" name="Footer Placehold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Slide Number Placehold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3" name="Footer Placehold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Slide Number Placeholder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pt-BR"/>
          </a:p>
        </p:txBody>
      </p:sp>
      <p:sp>
        <p:nvSpPr>
          <p:cNvPr id="4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445397" y="2985101"/>
            <a:ext cx="9301205" cy="1817104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hu-HU" sz="4800" b="1">
                <a:solidFill>
                  <a:schemeClr val="bg1"/>
                </a:solidFill>
                <a:latin typeface="Montserrat ExtraBold"/>
              </a:rPr>
              <a:t>INDULJ EL </a:t>
            </a:r>
            <a:endParaRPr/>
          </a:p>
          <a:p>
            <a:pPr algn="l">
              <a:defRPr/>
            </a:pPr>
            <a:r>
              <a:rPr lang="hu-HU" sz="4800" b="1">
                <a:solidFill>
                  <a:schemeClr val="bg1"/>
                </a:solidFill>
                <a:latin typeface="Montserrat ExtraBold"/>
              </a:rPr>
              <a:t>és keresd meg a juhomat! </a:t>
            </a:r>
            <a:endParaRPr lang="en-US" sz="4800" b="1">
              <a:solidFill>
                <a:schemeClr val="bg1"/>
              </a:solidFill>
              <a:latin typeface="Montserrat ExtraBold"/>
            </a:endParaRPr>
          </a:p>
        </p:txBody>
      </p:sp>
      <p:sp>
        <p:nvSpPr>
          <p:cNvPr id="5" name="TextBox 4" hidden="0"/>
          <p:cNvSpPr txBox="1"/>
          <p:nvPr isPhoto="0" userDrawn="0"/>
        </p:nvSpPr>
        <p:spPr bwMode="auto">
          <a:xfrm>
            <a:off x="4017630" y="6184606"/>
            <a:ext cx="50707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hu-HU" spc="300">
                <a:solidFill>
                  <a:schemeClr val="bg1"/>
                </a:solidFill>
                <a:latin typeface="Montserrat Medium"/>
              </a:rPr>
              <a:t>ERŐSZAKMENTES NAP</a:t>
            </a:r>
            <a:endParaRPr lang="en-US" spc="300">
              <a:solidFill>
                <a:schemeClr val="bg1"/>
              </a:solidFill>
              <a:latin typeface="Montserrat Medium"/>
            </a:endParaRPr>
          </a:p>
        </p:txBody>
      </p:sp>
      <p:sp>
        <p:nvSpPr>
          <p:cNvPr id="4" name="TextBox 3" hidden="0"/>
          <p:cNvSpPr txBox="1"/>
          <p:nvPr isPhoto="0" userDrawn="0"/>
        </p:nvSpPr>
        <p:spPr bwMode="auto">
          <a:xfrm>
            <a:off x="3031435" y="4565125"/>
            <a:ext cx="738999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hu-HU" sz="2400" b="1">
                <a:solidFill>
                  <a:schemeClr val="bg1"/>
                </a:solidFill>
                <a:latin typeface="Avenir Next Demi Bold"/>
              </a:rPr>
              <a:t>Írta: </a:t>
            </a:r>
            <a:r>
              <a:rPr lang="en-US" sz="2400" b="1">
                <a:solidFill>
                  <a:schemeClr val="bg1"/>
                </a:solidFill>
                <a:latin typeface="Avenir Next Demi Bold"/>
              </a:rPr>
              <a:t>Joanna Daniel</a:t>
            </a:r>
            <a:endParaRPr/>
          </a:p>
          <a:p>
            <a:pPr>
              <a:defRPr/>
            </a:pPr>
            <a:r>
              <a:rPr lang="hu-HU" sz="2000" b="1">
                <a:solidFill>
                  <a:schemeClr val="bg1"/>
                </a:solidFill>
                <a:latin typeface="Avenir Next Demi Bold"/>
              </a:rPr>
              <a:t>Készítette: A Generál Konferencia Női Szolgálatok Osztálya</a:t>
            </a:r>
            <a:endParaRPr/>
          </a:p>
          <a:p>
            <a:pPr>
              <a:defRPr/>
            </a:pPr>
            <a:endParaRPr lang="hu-HU" sz="2000" b="1">
              <a:solidFill>
                <a:schemeClr val="bg1"/>
              </a:solidFill>
              <a:latin typeface="Avenir Next Demi Bold"/>
            </a:endParaRPr>
          </a:p>
          <a:p>
            <a:pPr>
              <a:defRPr/>
            </a:pPr>
            <a:r>
              <a:rPr lang="hu-HU" sz="2000">
                <a:solidFill>
                  <a:schemeClr val="bg1"/>
                </a:solidFill>
              </a:rPr>
              <a:t>Magyar nyelvre fordította: Tokics Ildikó</a:t>
            </a:r>
            <a:endParaRPr lang="en-US" sz="2000">
              <a:solidFill>
                <a:schemeClr val="bg1"/>
              </a:solidFill>
            </a:endParaRPr>
          </a:p>
          <a:p>
            <a:pPr>
              <a:defRPr/>
            </a:pPr>
            <a:endParaRPr lang="en-US" sz="2000" b="1">
              <a:solidFill>
                <a:schemeClr val="bg1"/>
              </a:solidFill>
              <a:latin typeface="Avenir Next Demi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5105400" y="384984"/>
            <a:ext cx="350519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Ézsaiás</a:t>
            </a:r>
            <a:r>
              <a:rPr lang="pt-BR" sz="4000">
                <a:solidFill>
                  <a:schemeClr val="bg1"/>
                </a:solidFill>
                <a:latin typeface="Futura LT Book"/>
              </a:rPr>
              <a:t> 61:3b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/>
          </a:p>
          <a:p>
            <a:pPr marL="1828800" lvl="4" indent="0">
              <a:buNone/>
              <a:defRPr/>
            </a:pPr>
            <a:r>
              <a:rPr lang="hu-HU" sz="3600"/>
              <a:t>„Igazság fáinak nevezik őket,</a:t>
            </a:r>
            <a:endParaRPr/>
          </a:p>
          <a:p>
            <a:pPr marL="1828800" lvl="4" indent="0">
              <a:buNone/>
              <a:defRPr/>
            </a:pPr>
            <a:r>
              <a:rPr lang="hu-HU" sz="3600"/>
              <a:t>az ÚR ültetvényének:</a:t>
            </a:r>
            <a:endParaRPr/>
          </a:p>
          <a:p>
            <a:pPr marL="1828800" lvl="4" indent="0">
              <a:buNone/>
              <a:defRPr/>
            </a:pPr>
            <a:r>
              <a:rPr lang="hu-HU" sz="3600"/>
              <a:t>Őt ékesítik.”</a:t>
            </a:r>
            <a:endParaRPr 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hu-HU" sz="4000">
                <a:latin typeface="Futura LT Book"/>
              </a:rPr>
              <a:t>Zsoltárok </a:t>
            </a:r>
            <a:r>
              <a:rPr lang="pt-BR" sz="4000">
                <a:latin typeface="Futura LT Book"/>
              </a:rPr>
              <a:t>147:3</a:t>
            </a:r>
            <a:endParaRPr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20040" y="1824182"/>
            <a:ext cx="9904614" cy="3766271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/>
          </a:p>
          <a:p>
            <a:pPr marL="0" indent="0" algn="ctr">
              <a:buNone/>
              <a:defRPr/>
            </a:pPr>
            <a:r>
              <a:rPr lang="hu-HU" sz="3600"/>
              <a:t>„</a:t>
            </a:r>
            <a:r>
              <a:rPr lang="hu-HU" sz="3600" b="1">
                <a:solidFill>
                  <a:srgbClr val="5E6373"/>
                </a:solidFill>
                <a:latin typeface="Futura"/>
                <a:cs typeface="Futura"/>
              </a:rPr>
              <a:t>Meggyógyítja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3600"/>
              <a:t>a</a:t>
            </a:r>
            <a:r>
              <a:rPr lang="en-US" sz="3600"/>
              <a:t> </a:t>
            </a: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megtört szívűeket,</a:t>
            </a:r>
            <a:r>
              <a:rPr lang="en-US" sz="3600">
                <a:solidFill>
                  <a:srgbClr val="A1646A"/>
                </a:solidFill>
                <a:latin typeface="Futura Medium"/>
                <a:cs typeface="Futura Medium"/>
              </a:rPr>
              <a:t> </a:t>
            </a:r>
            <a:r>
              <a:rPr lang="hu-HU" sz="3600"/>
              <a:t>és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3600" b="1">
                <a:solidFill>
                  <a:srgbClr val="5E6373"/>
                </a:solidFill>
                <a:latin typeface="Futura"/>
                <a:cs typeface="Futura"/>
              </a:rPr>
              <a:t>bekötözi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sebeiket</a:t>
            </a:r>
            <a:r>
              <a:rPr lang="en-US" sz="3600" b="1">
                <a:solidFill>
                  <a:srgbClr val="A1646A"/>
                </a:solidFill>
                <a:latin typeface="Futura"/>
                <a:cs typeface="Futura"/>
              </a:rPr>
              <a:t>.</a:t>
            </a:r>
            <a:r>
              <a:rPr lang="en-US" sz="3600"/>
              <a:t>”</a:t>
            </a:r>
            <a:endParaRPr/>
          </a:p>
          <a:p>
            <a:pPr marL="0" indent="0">
              <a:buNone/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7" y="217344"/>
            <a:ext cx="9959108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hu-HU" sz="4000">
                <a:latin typeface="Futura LT Book"/>
              </a:rPr>
              <a:t>Ekként mutathatjuk ki a másik embernek, hogy törődünk vele</a:t>
            </a:r>
            <a:r>
              <a:rPr lang="en-US" sz="4000">
                <a:latin typeface="Futura LT Book"/>
              </a:rPr>
              <a:t>:</a:t>
            </a:r>
            <a:endParaRPr/>
          </a:p>
        </p:txBody>
      </p:sp>
      <p:sp>
        <p:nvSpPr>
          <p:cNvPr id="4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346036"/>
            <a:ext cx="9959109" cy="4294620"/>
          </a:xfrm>
        </p:spPr>
        <p:txBody>
          <a:bodyPr>
            <a:normAutofit fontScale="25000" lnSpcReduction="20000"/>
          </a:bodyPr>
          <a:lstStyle/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11100">
                <a:latin typeface="Calibri"/>
                <a:ea typeface="Times New Roman"/>
                <a:cs typeface="Calibri"/>
              </a:rPr>
              <a:t>Ítélkezés nélkül hallgatunk.</a:t>
            </a:r>
            <a:endParaRPr lang="hu-HU" sz="111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11100">
                <a:latin typeface="Calibri"/>
                <a:ea typeface="Times New Roman"/>
                <a:cs typeface="Calibri"/>
              </a:rPr>
              <a:t>Nem közösítjük ki az áldozatot, miután felfedte a bántalmazás esetét.</a:t>
            </a:r>
            <a:endParaRPr lang="hu-HU" sz="111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11100">
                <a:latin typeface="Calibri"/>
                <a:ea typeface="Times New Roman"/>
                <a:cs typeface="Calibri"/>
              </a:rPr>
              <a:t>Barátságot, vigaszt és hiteles támogatást nyújtunk, ami elősegíti a gyógyulást.</a:t>
            </a:r>
            <a:endParaRPr lang="hu-HU" sz="111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11100">
                <a:latin typeface="Calibri"/>
                <a:ea typeface="Times New Roman"/>
                <a:cs typeface="Calibri"/>
              </a:rPr>
              <a:t>Felszólalunk a bántalmazás veszélyei ellen.</a:t>
            </a:r>
            <a:endParaRPr lang="hu-HU" sz="111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11100">
                <a:latin typeface="Calibri"/>
                <a:ea typeface="Times New Roman"/>
                <a:cs typeface="Calibri"/>
              </a:rPr>
              <a:t>Felelősségre vonjuk az elkövetőket.</a:t>
            </a:r>
            <a:endParaRPr lang="hu-HU" sz="111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11100">
                <a:latin typeface="Calibri"/>
                <a:ea typeface="Times New Roman"/>
                <a:cs typeface="Calibri"/>
              </a:rPr>
              <a:t>Azért dolgozunk, hogy egyházunk biztonságos közösség legyen.</a:t>
            </a:r>
            <a:endParaRPr lang="hu-HU" sz="11100">
              <a:latin typeface="Calibri"/>
              <a:ea typeface="Calibri"/>
              <a:cs typeface="Times New Roman"/>
            </a:endParaRPr>
          </a:p>
          <a:p>
            <a:pPr marL="0" indent="0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/>
          </a:p>
          <a:p>
            <a:pPr marL="0" indent="0" algn="ctr">
              <a:buNone/>
              <a:defRPr/>
            </a:pPr>
            <a:endParaRPr lang="en-US" sz="3600"/>
          </a:p>
          <a:p>
            <a:pPr marL="0" indent="0" algn="ctr">
              <a:buNone/>
              <a:defRPr/>
            </a:pPr>
            <a:r>
              <a:rPr lang="hu-HU" sz="3600"/>
              <a:t>„Ha </a:t>
            </a:r>
            <a:r>
              <a:rPr lang="hu-HU" sz="3600" b="1">
                <a:solidFill>
                  <a:srgbClr val="5E6373"/>
                </a:solidFill>
                <a:latin typeface="Futura"/>
                <a:cs typeface="Futura"/>
              </a:rPr>
              <a:t>semleges </a:t>
            </a:r>
            <a:r>
              <a:rPr lang="hu-HU" sz="3600"/>
              <a:t>maradsz az </a:t>
            </a: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igazságtalanság</a:t>
            </a:r>
            <a:endParaRPr lang="en-US" sz="3600" b="1">
              <a:solidFill>
                <a:srgbClr val="A1646A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hu-HU" sz="3600"/>
              <a:t>helyzetében, akkor az </a:t>
            </a:r>
            <a:r>
              <a:rPr lang="hu-HU" sz="3600" b="1">
                <a:solidFill>
                  <a:srgbClr val="A1646A"/>
                </a:solidFill>
                <a:cs typeface="Futura"/>
              </a:rPr>
              <a:t>elnyomó </a:t>
            </a:r>
            <a:r>
              <a:rPr lang="hu-HU" sz="3600" b="1">
                <a:solidFill>
                  <a:srgbClr val="5E6373"/>
                </a:solidFill>
                <a:cs typeface="Futura"/>
              </a:rPr>
              <a:t>oldalára álltál.”</a:t>
            </a:r>
            <a:endParaRPr lang="en-US" sz="3600" b="1">
              <a:solidFill>
                <a:srgbClr val="A1646A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en-US"/>
              <a:t>—Desmond Tutu</a:t>
            </a:r>
            <a:endParaRPr/>
          </a:p>
          <a:p>
            <a:pPr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7" y="217344"/>
            <a:ext cx="9959108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hu-HU" sz="4000">
                <a:latin typeface="Futura LT Book"/>
              </a:rPr>
              <a:t>A túlélő keresése azt jelenti, hogy</a:t>
            </a:r>
            <a:r>
              <a:rPr lang="pt-BR" sz="4000">
                <a:latin typeface="Futura LT Book"/>
              </a:rPr>
              <a:t>:</a:t>
            </a:r>
            <a:endParaRPr/>
          </a:p>
        </p:txBody>
      </p:sp>
      <p:sp>
        <p:nvSpPr>
          <p:cNvPr id="4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494146" y="2072640"/>
            <a:ext cx="9959109" cy="4568016"/>
          </a:xfrm>
        </p:spPr>
        <p:txBody>
          <a:bodyPr>
            <a:noAutofit/>
          </a:bodyPr>
          <a:lstStyle/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Leülünk velük és meghallgatjuk történetüket.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Hagyjuk, hogy úgy meséljék el a történetet, ahogyan megélték.</a:t>
            </a:r>
            <a:endParaRPr lang="hu-HU" sz="36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600">
                <a:latin typeface="Calibri"/>
                <a:ea typeface="Times New Roman"/>
                <a:cs typeface="Calibri"/>
              </a:rPr>
              <a:t>A tényeket hallgatjuk meg, és nem a saját kényelmünk szolgáljon elsődleges célnak; ítélkezés nélkül hallgassunk.</a:t>
            </a:r>
            <a:endParaRPr lang="hu-HU" sz="36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7" y="217344"/>
            <a:ext cx="9959108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hu-HU" sz="4000">
                <a:latin typeface="Futura LT Book"/>
              </a:rPr>
              <a:t>A túlélő keresése azt jelenti, hogy</a:t>
            </a:r>
            <a:r>
              <a:rPr lang="pt-BR" sz="4000">
                <a:latin typeface="Futura LT Book"/>
              </a:rPr>
              <a:t>:</a:t>
            </a:r>
            <a:endParaRPr/>
          </a:p>
        </p:txBody>
      </p:sp>
      <p:sp>
        <p:nvSpPr>
          <p:cNvPr id="4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24627" y="2174702"/>
            <a:ext cx="9959109" cy="4054474"/>
          </a:xfrm>
        </p:spPr>
        <p:txBody>
          <a:bodyPr>
            <a:noAutofit/>
          </a:bodyPr>
          <a:lstStyle/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000">
                <a:latin typeface="Calibri"/>
                <a:ea typeface="Times New Roman"/>
                <a:cs typeface="Calibri"/>
              </a:rPr>
              <a:t>Úgy hallgatjuk meg a történetet, ahogy van, és nem úgy, ahogy mi szeretnénk kihallani belőle esetet.</a:t>
            </a:r>
            <a:endParaRPr lang="hu-HU" sz="30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000">
                <a:latin typeface="Calibri"/>
                <a:ea typeface="Times New Roman"/>
                <a:cs typeface="Calibri"/>
              </a:rPr>
              <a:t>Meghívjuk őket egyházi eseményekre.</a:t>
            </a:r>
            <a:endParaRPr lang="hu-HU" sz="30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000">
                <a:latin typeface="Calibri"/>
                <a:ea typeface="Times New Roman"/>
                <a:cs typeface="Calibri"/>
              </a:rPr>
              <a:t>Együtt ülünk velük a gyülekezetben, hogy támogassuk őket.</a:t>
            </a:r>
            <a:endParaRPr lang="hu-HU" sz="30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000">
                <a:latin typeface="Calibri"/>
                <a:ea typeface="Times New Roman"/>
                <a:cs typeface="Calibri"/>
              </a:rPr>
              <a:t>Bevonjuk őket a baráti körünkbe vagy kis csoportunkba.</a:t>
            </a:r>
            <a:endParaRPr lang="hu-HU" sz="300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4999"/>
              </a:lnSpc>
              <a:buSzPts val="1000"/>
              <a:buFont typeface="Symbol"/>
              <a:buChar char=""/>
              <a:tabLst>
                <a:tab pos="457200" algn="l"/>
              </a:tabLst>
              <a:defRPr/>
            </a:pPr>
            <a:r>
              <a:rPr lang="hu-HU" sz="3000">
                <a:latin typeface="Calibri"/>
                <a:ea typeface="Times New Roman"/>
                <a:cs typeface="Calibri"/>
              </a:rPr>
              <a:t>„Ott vagyunk” velük és mellettük.</a:t>
            </a:r>
            <a:endParaRPr lang="hu-HU" sz="300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hu-HU" sz="4000">
                <a:latin typeface="Futura LT Book"/>
              </a:rPr>
              <a:t>Hogyan segíthetünk</a:t>
            </a:r>
            <a:r>
              <a:rPr lang="pt-BR" sz="4000">
                <a:latin typeface="Futura LT Book"/>
              </a:rPr>
              <a:t>?</a:t>
            </a:r>
            <a:endParaRPr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09386" y="2346036"/>
            <a:ext cx="9959109" cy="376627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hu-HU"/>
              <a:t>Ha szembenézünk a probléma valóságával, akkor</a:t>
            </a:r>
            <a:r>
              <a:rPr lang="en-US"/>
              <a:t>:</a:t>
            </a:r>
            <a:endParaRPr/>
          </a:p>
          <a:p>
            <a:pPr>
              <a:defRPr/>
            </a:pPr>
            <a:r>
              <a:rPr lang="hu-HU"/>
              <a:t>Terveket készíthetünk az elveszettek megtalálására.</a:t>
            </a:r>
            <a:endParaRPr lang="en-US"/>
          </a:p>
          <a:p>
            <a:pPr>
              <a:defRPr/>
            </a:pPr>
            <a:r>
              <a:rPr lang="hu-HU"/>
              <a:t>Olyan környezetet alakíthatunk ki, ahol zéró tolerancia van a bántalmazással szemben.</a:t>
            </a:r>
            <a:endParaRPr lang="en-US"/>
          </a:p>
          <a:p>
            <a:pPr>
              <a:defRPr/>
            </a:pPr>
            <a:r>
              <a:rPr lang="hu-HU" b="1">
                <a:solidFill>
                  <a:srgbClr val="A1646A"/>
                </a:solidFill>
                <a:latin typeface="Futura"/>
                <a:cs typeface="Futura"/>
              </a:rPr>
              <a:t>Mondjunk „NEM”-</a:t>
            </a:r>
            <a:r>
              <a:rPr lang="hu-HU" b="1">
                <a:solidFill>
                  <a:srgbClr val="A1646A"/>
                </a:solidFill>
                <a:latin typeface="Futura"/>
                <a:cs typeface="Futura"/>
              </a:rPr>
              <a:t>et</a:t>
            </a:r>
            <a:r>
              <a:rPr lang="hu-HU" b="1">
                <a:solidFill>
                  <a:srgbClr val="A1646A"/>
                </a:solidFill>
                <a:latin typeface="Futura"/>
                <a:cs typeface="Futura"/>
              </a:rPr>
              <a:t> az erőszakra </a:t>
            </a:r>
            <a:r>
              <a:rPr lang="hu-HU"/>
              <a:t>és azonnal </a:t>
            </a:r>
            <a:r>
              <a:rPr lang="hu-HU" b="1">
                <a:solidFill>
                  <a:srgbClr val="A1646A"/>
                </a:solidFill>
                <a:latin typeface="Futura"/>
                <a:cs typeface="Futura"/>
              </a:rPr>
              <a:t>vessünk véget </a:t>
            </a:r>
            <a:r>
              <a:rPr lang="hu-HU"/>
              <a:t>annak (</a:t>
            </a:r>
            <a:r>
              <a:rPr lang="hu-HU"/>
              <a:t>EndItNow</a:t>
            </a:r>
            <a:r>
              <a:rPr lang="hu-HU"/>
              <a:t>).</a:t>
            </a:r>
            <a:endParaRPr lang="en-US" b="1">
              <a:solidFill>
                <a:srgbClr val="A1646A"/>
              </a:solidFill>
              <a:latin typeface="Futura"/>
              <a:cs typeface="Futura"/>
            </a:endParaRPr>
          </a:p>
          <a:p>
            <a:pPr>
              <a:defRPr/>
            </a:pPr>
            <a:r>
              <a:rPr lang="hu-HU"/>
              <a:t>Támogassuk a bántalmazás áldozatait! </a:t>
            </a:r>
            <a:r>
              <a:rPr lang="hu-HU" b="1">
                <a:solidFill>
                  <a:srgbClr val="A1646A"/>
                </a:solidFill>
                <a:latin typeface="Futura"/>
                <a:cs typeface="Futura"/>
              </a:rPr>
              <a:t>Védjük meg őket és ismerjük el, </a:t>
            </a:r>
            <a:r>
              <a:rPr lang="hu-HU"/>
              <a:t>hogy ez nem csak a helyi gyülekezetben, hanem az egyházban is előfordul. </a:t>
            </a:r>
            <a:endParaRPr lang="en-US"/>
          </a:p>
          <a:p>
            <a:pPr>
              <a:defRPr/>
            </a:pPr>
            <a:r>
              <a:rPr lang="hu-HU"/>
              <a:t>Segítsünk </a:t>
            </a:r>
            <a:r>
              <a:rPr lang="hu-HU"/>
              <a:t>nekik meggyógyulni!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>
                <a:latin typeface="Futura LT Book"/>
              </a:rPr>
              <a:t>Ez</a:t>
            </a:r>
            <a:r>
              <a:rPr lang="hu-HU" sz="4000">
                <a:latin typeface="Futura LT Book"/>
              </a:rPr>
              <a:t>é</a:t>
            </a:r>
            <a:r>
              <a:rPr lang="pt-BR" sz="4000">
                <a:latin typeface="Futura LT Book"/>
              </a:rPr>
              <a:t>kiel 34:5, 6</a:t>
            </a:r>
            <a:endParaRPr/>
          </a:p>
        </p:txBody>
      </p:sp>
      <p:sp>
        <p:nvSpPr>
          <p:cNvPr id="4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586182"/>
            <a:ext cx="9959109" cy="3766271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hu-HU" sz="3600"/>
              <a:t>„</a:t>
            </a:r>
            <a:r>
              <a:rPr lang="hu-HU" sz="3600" b="1">
                <a:solidFill>
                  <a:srgbClr val="A1646A"/>
                </a:solidFill>
                <a:cs typeface="Futura"/>
              </a:rPr>
              <a:t>Szétszóródtak </a:t>
            </a:r>
            <a:r>
              <a:rPr lang="hu-HU" sz="3600"/>
              <a:t>mint akiknek nincs pásztoruk, mindenféle mezei vad eledele lettek, úgy szétszóródtak. Ott bolyongott nyájam minden hegyen és minden magas halmon; szétszóródott nyájam az egész föld színén, </a:t>
            </a:r>
            <a:r>
              <a:rPr lang="hu-HU" sz="3600" b="1">
                <a:solidFill>
                  <a:srgbClr val="5E6373"/>
                </a:solidFill>
                <a:latin typeface="Futura"/>
                <a:cs typeface="Futura"/>
              </a:rPr>
              <a:t>és nincs, aki utána eredjen, nincs aki megkeresse.” </a:t>
            </a:r>
            <a:endParaRPr lang="en-US" sz="3600"/>
          </a:p>
          <a:p>
            <a:pPr marL="0" indent="0">
              <a:buNone/>
              <a:defRPr/>
            </a:pPr>
            <a:endParaRPr lang="en-US"/>
          </a:p>
          <a:p>
            <a:pPr marL="0" indent="0">
              <a:buNone/>
              <a:defRPr/>
            </a:pPr>
            <a:r>
              <a:rPr lang="hu-HU"/>
              <a:t>Vajon, így válaszolsz-e: </a:t>
            </a:r>
            <a:r>
              <a:rPr lang="hu-HU" b="1">
                <a:latin typeface="Futura"/>
                <a:cs typeface="Futura"/>
              </a:rPr>
              <a:t>„Igen, Jézus, elmegyek</a:t>
            </a:r>
            <a:r>
              <a:rPr lang="en-US" b="1">
                <a:latin typeface="Futura"/>
                <a:cs typeface="Futura"/>
              </a:rPr>
              <a:t>!” </a:t>
            </a:r>
            <a:endParaRPr/>
          </a:p>
          <a:p>
            <a:pPr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23127" y="217344"/>
            <a:ext cx="7709593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>
                <a:latin typeface="Futura LT Book"/>
              </a:rPr>
              <a:t>M</a:t>
            </a:r>
            <a:r>
              <a:rPr lang="hu-HU" sz="4000">
                <a:latin typeface="Futura LT Book"/>
              </a:rPr>
              <a:t>áté</a:t>
            </a:r>
            <a:r>
              <a:rPr lang="hu-HU" sz="4000">
                <a:latin typeface="Futura LT Book"/>
              </a:rPr>
              <a:t> </a:t>
            </a:r>
            <a:r>
              <a:rPr lang="pt-BR" sz="4000">
                <a:latin typeface="Futura LT Book"/>
              </a:rPr>
              <a:t>18:11</a:t>
            </a:r>
            <a:endParaRPr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859280" y="2346036"/>
            <a:ext cx="5830453" cy="3766271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hu-HU" sz="3600"/>
              <a:t>„Az Emberfia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3600"/>
              <a:t>azért jött,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hogy megmentse</a:t>
            </a:r>
            <a:endParaRPr lang="en-US" sz="3600" b="1">
              <a:solidFill>
                <a:srgbClr val="A1646A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hu-HU" sz="3600"/>
              <a:t>ami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4400" b="1">
                <a:solidFill>
                  <a:srgbClr val="5E6373"/>
                </a:solidFill>
                <a:latin typeface="Futura"/>
                <a:cs typeface="Futura"/>
              </a:rPr>
              <a:t>elveszett.”</a:t>
            </a:r>
            <a:endParaRPr lang="en-US" sz="4400">
              <a:solidFill>
                <a:srgbClr val="5E637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>
                <a:latin typeface="Futura LT Book"/>
              </a:rPr>
              <a:t>L</a:t>
            </a:r>
            <a:r>
              <a:rPr lang="hu-HU" sz="4000">
                <a:latin typeface="Futura LT Book"/>
              </a:rPr>
              <a:t>ukács</a:t>
            </a:r>
            <a:r>
              <a:rPr lang="pt-BR" sz="4000">
                <a:latin typeface="Futura LT Book"/>
              </a:rPr>
              <a:t> 15:3-6</a:t>
            </a:r>
            <a:endParaRPr/>
          </a:p>
        </p:txBody>
      </p:sp>
      <p:sp>
        <p:nvSpPr>
          <p:cNvPr id="4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586182"/>
            <a:ext cx="9959109" cy="3766271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hu-HU" sz="3200">
                <a:latin typeface="Calibri"/>
                <a:ea typeface="Times New Roman"/>
              </a:rPr>
              <a:t>Jézus elmondta ezt a példázatot: </a:t>
            </a:r>
            <a:r>
              <a:rPr lang="hu-HU" sz="3200" i="1">
                <a:latin typeface="Calibri"/>
                <a:ea typeface="Times New Roman"/>
              </a:rPr>
              <a:t>„</a:t>
            </a:r>
            <a:r>
              <a:rPr lang="hu-HU" sz="3200" i="1">
                <a:solidFill>
                  <a:srgbClr val="000000"/>
                </a:solidFill>
                <a:latin typeface="Calibri"/>
                <a:ea typeface="Calibri"/>
              </a:rPr>
              <a:t>Ő ezt a példázatot mondta nekik:</a:t>
            </a:r>
            <a:r>
              <a:rPr lang="hu-HU" sz="3200" i="1" baseline="3000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hu-HU" sz="3200" i="1">
                <a:solidFill>
                  <a:srgbClr val="000000"/>
                </a:solidFill>
                <a:latin typeface="Calibri"/>
                <a:ea typeface="Calibri"/>
              </a:rPr>
              <a:t>Ha valakinek közületek száz juha van, és elveszít közülük egyet, vajon nem hagyja-e ott a kilencvenkilencet a pusztában, és nem megy-e addig az elveszett után, amíg meg nem találja? És ha megtalálta, felveszi a vállára örömében, hazamegy, összehívja barátait és </a:t>
            </a:r>
            <a:r>
              <a:rPr lang="hu-HU" sz="3200" i="1">
                <a:solidFill>
                  <a:srgbClr val="000000"/>
                </a:solidFill>
                <a:latin typeface="Calibri"/>
                <a:ea typeface="Calibri"/>
              </a:rPr>
              <a:t>szomszédait</a:t>
            </a:r>
            <a:r>
              <a:rPr lang="hu-HU" sz="3200" i="1">
                <a:solidFill>
                  <a:srgbClr val="000000"/>
                </a:solidFill>
                <a:latin typeface="Calibri"/>
                <a:ea typeface="Calibri"/>
              </a:rPr>
              <a:t>, majd így szól hozzájuk: Örüljetek velem, mert megtaláltam az elveszett juhomat</a:t>
            </a:r>
            <a:r>
              <a:rPr lang="hu-HU" sz="3200" i="1">
                <a:latin typeface="Calibri"/>
                <a:ea typeface="Times New Roman"/>
              </a:rPr>
              <a:t>”</a:t>
            </a:r>
            <a:r>
              <a:rPr lang="hu-HU" sz="3200">
                <a:latin typeface="Calibri"/>
                <a:ea typeface="Times New Roman"/>
              </a:rPr>
              <a:t> </a:t>
            </a:r>
            <a:endParaRPr 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>
                <a:latin typeface="Futura LT Book"/>
              </a:rPr>
              <a:t>M</a:t>
            </a:r>
            <a:r>
              <a:rPr lang="hu-HU" sz="4000">
                <a:latin typeface="Futura LT Book"/>
              </a:rPr>
              <a:t>áté</a:t>
            </a:r>
            <a:r>
              <a:rPr lang="pt-BR" sz="4000">
                <a:latin typeface="Futura LT Book"/>
              </a:rPr>
              <a:t> 18:14</a:t>
            </a:r>
            <a:endParaRPr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586182"/>
            <a:ext cx="9959109" cy="3766271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hu-HU" sz="3600"/>
              <a:t>„Ugyanígy a ti mennyei Atyátok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3600" b="1">
                <a:solidFill>
                  <a:srgbClr val="5E6373"/>
                </a:solidFill>
                <a:latin typeface="Futura"/>
                <a:cs typeface="Futura"/>
              </a:rPr>
              <a:t>sem</a:t>
            </a:r>
            <a:endParaRPr lang="en-US" sz="3600" b="1">
              <a:solidFill>
                <a:srgbClr val="5E6373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hu-HU" sz="3600"/>
              <a:t>akarja, hogy </a:t>
            </a:r>
            <a:r>
              <a:rPr lang="hu-HU" sz="4000" b="1">
                <a:solidFill>
                  <a:srgbClr val="5E6373"/>
                </a:solidFill>
                <a:cs typeface="Futura"/>
              </a:rPr>
              <a:t>elvesszen</a:t>
            </a:r>
            <a:endParaRPr/>
          </a:p>
          <a:p>
            <a:pPr marL="0" indent="0" algn="ctr">
              <a:buNone/>
              <a:defRPr/>
            </a:pP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egy</a:t>
            </a:r>
            <a:endParaRPr lang="en-US" sz="3600" b="1">
              <a:solidFill>
                <a:srgbClr val="A1646A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hu-HU" sz="3600"/>
              <a:t>is e kicsinyek közül.”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>
                <a:latin typeface="Futura LT Book"/>
              </a:rPr>
              <a:t>Ez</a:t>
            </a:r>
            <a:r>
              <a:rPr lang="hu-HU" sz="4000">
                <a:latin typeface="Futura LT Book"/>
              </a:rPr>
              <a:t>é</a:t>
            </a:r>
            <a:r>
              <a:rPr lang="pt-BR" sz="4000">
                <a:latin typeface="Futura LT Book"/>
              </a:rPr>
              <a:t>kiel 34:3</a:t>
            </a:r>
            <a:r>
              <a:rPr lang="hu-HU" sz="4000">
                <a:latin typeface="Futura LT Book"/>
              </a:rPr>
              <a:t>-</a:t>
            </a:r>
            <a:r>
              <a:rPr lang="pt-BR" sz="4000">
                <a:latin typeface="Futura LT Book"/>
              </a:rPr>
              <a:t>4 </a:t>
            </a:r>
            <a:endParaRPr/>
          </a:p>
        </p:txBody>
      </p:sp>
      <p:sp>
        <p:nvSpPr>
          <p:cNvPr id="4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377440" y="2346036"/>
            <a:ext cx="8016240" cy="3766271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hu-HU" sz="3600">
                <a:latin typeface="Calibri"/>
                <a:ea typeface="Calibri"/>
              </a:rPr>
              <a:t>„</a:t>
            </a:r>
            <a:r>
              <a:rPr lang="hu-HU" sz="3600">
                <a:solidFill>
                  <a:srgbClr val="000000"/>
                </a:solidFill>
                <a:latin typeface="Calibri"/>
                <a:ea typeface="Calibri"/>
              </a:rPr>
              <a:t>...a nyájat nem legeltettétek! A gyengét nem erősítettétek, a </a:t>
            </a:r>
            <a:r>
              <a:rPr lang="hu-HU" sz="3600" b="1">
                <a:solidFill>
                  <a:srgbClr val="A1646A"/>
                </a:solidFill>
                <a:latin typeface="Calibri"/>
                <a:ea typeface="Calibri"/>
                <a:cs typeface="Futura"/>
              </a:rPr>
              <a:t>beteget</a:t>
            </a:r>
            <a:r>
              <a:rPr lang="hu-HU" sz="3600">
                <a:solidFill>
                  <a:srgbClr val="000000"/>
                </a:solidFill>
                <a:latin typeface="Calibri"/>
                <a:ea typeface="Calibri"/>
              </a:rPr>
              <a:t> nem gyógyítottátok, a </a:t>
            </a:r>
            <a:r>
              <a:rPr lang="hu-HU" sz="3600" b="1">
                <a:solidFill>
                  <a:srgbClr val="A1646A"/>
                </a:solidFill>
                <a:latin typeface="Calibri"/>
                <a:ea typeface="Calibri"/>
                <a:cs typeface="Futura"/>
              </a:rPr>
              <a:t>sérültet</a:t>
            </a:r>
            <a:r>
              <a:rPr lang="hu-HU" sz="3600">
                <a:solidFill>
                  <a:srgbClr val="000000"/>
                </a:solidFill>
                <a:latin typeface="Calibri"/>
                <a:ea typeface="Calibri"/>
              </a:rPr>
              <a:t> nem kötöztétek be, az </a:t>
            </a:r>
            <a:r>
              <a:rPr lang="hu-HU" sz="3600" b="1">
                <a:solidFill>
                  <a:srgbClr val="A1646A"/>
                </a:solidFill>
                <a:latin typeface="Calibri"/>
                <a:ea typeface="Calibri"/>
                <a:cs typeface="Futura"/>
              </a:rPr>
              <a:t>eltévedtet</a:t>
            </a:r>
            <a:r>
              <a:rPr lang="hu-HU" sz="3600">
                <a:solidFill>
                  <a:srgbClr val="000000"/>
                </a:solidFill>
                <a:latin typeface="Calibri"/>
                <a:ea typeface="Calibri"/>
              </a:rPr>
              <a:t> nem tereltétek vissza, és az </a:t>
            </a:r>
            <a:r>
              <a:rPr lang="hu-HU" sz="3600" b="1">
                <a:solidFill>
                  <a:srgbClr val="A1646A"/>
                </a:solidFill>
                <a:latin typeface="Calibri"/>
                <a:ea typeface="Calibri"/>
                <a:cs typeface="Futura"/>
              </a:rPr>
              <a:t>elveszettet</a:t>
            </a:r>
            <a:r>
              <a:rPr lang="hu-HU" sz="3600">
                <a:solidFill>
                  <a:srgbClr val="000000"/>
                </a:solidFill>
                <a:latin typeface="Calibri"/>
                <a:ea typeface="Calibri"/>
              </a:rPr>
              <a:t> nem kerestétek meg</a:t>
            </a:r>
            <a:r>
              <a:rPr lang="hu-HU" sz="3600">
                <a:latin typeface="Calibri"/>
                <a:ea typeface="Calibri"/>
              </a:rPr>
              <a:t>”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  <a:defRPr/>
            </a:pPr>
            <a:endParaRPr lang="en-US" b="1">
              <a:solidFill>
                <a:srgbClr val="5E6373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hu-HU" sz="3600" b="1">
                <a:solidFill>
                  <a:srgbClr val="5E6373"/>
                </a:solidFill>
                <a:latin typeface="Futura"/>
                <a:cs typeface="Futura"/>
              </a:rPr>
              <a:t>Rád és rám</a:t>
            </a:r>
            <a:endParaRPr lang="en-US" sz="3600">
              <a:solidFill>
                <a:srgbClr val="5E6373"/>
              </a:solidFill>
            </a:endParaRPr>
          </a:p>
          <a:p>
            <a:pPr marL="0" indent="0" algn="ctr">
              <a:buNone/>
              <a:defRPr/>
            </a:pPr>
            <a:r>
              <a:rPr lang="hu-HU" sz="3600"/>
              <a:t>is szükség van ahhoz, hogy segítsünk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3600" b="1">
                <a:solidFill>
                  <a:srgbClr val="5E6373"/>
                </a:solidFill>
                <a:latin typeface="Futura"/>
                <a:cs typeface="Futura"/>
              </a:rPr>
              <a:t>megtalálni</a:t>
            </a:r>
            <a:endParaRPr lang="en-US" sz="3600" b="1">
              <a:solidFill>
                <a:srgbClr val="5E6373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hu-HU" sz="3600"/>
              <a:t>azt az</a:t>
            </a:r>
            <a:r>
              <a:rPr lang="en-US" sz="3600"/>
              <a:t> </a:t>
            </a:r>
            <a:r>
              <a:rPr lang="hu-HU" sz="3600" b="1">
                <a:solidFill>
                  <a:srgbClr val="A1646A"/>
                </a:solidFill>
                <a:cs typeface="Futura"/>
              </a:rPr>
              <a:t>egy</a:t>
            </a:r>
            <a:r>
              <a:rPr lang="en-US" sz="3600"/>
              <a:t> </a:t>
            </a:r>
            <a:r>
              <a:rPr lang="hu-HU" sz="3600"/>
              <a:t>juhot</a:t>
            </a:r>
            <a:r>
              <a:rPr lang="en-US" sz="3600"/>
              <a:t> </a:t>
            </a:r>
            <a:endParaRPr/>
          </a:p>
          <a:p>
            <a:pPr marL="0" indent="0" algn="ctr">
              <a:buNone/>
              <a:defRPr/>
            </a:pPr>
            <a:r>
              <a:rPr lang="hu-HU" sz="3600"/>
              <a:t>aki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elszakadt</a:t>
            </a:r>
            <a:endParaRPr lang="en-US" sz="3600" b="1">
              <a:solidFill>
                <a:srgbClr val="A1646A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hu-HU" sz="3600"/>
              <a:t>a többiektől.</a:t>
            </a:r>
            <a:endParaRPr 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>
                <a:latin typeface="Futura LT Book"/>
              </a:rPr>
              <a:t>R</a:t>
            </a:r>
            <a:r>
              <a:rPr lang="hu-HU" sz="4000">
                <a:latin typeface="Futura LT Book"/>
              </a:rPr>
              <a:t>óma</a:t>
            </a:r>
            <a:r>
              <a:rPr lang="pt-BR" sz="4000">
                <a:latin typeface="Futura LT Book"/>
              </a:rPr>
              <a:t> 12:10, 15</a:t>
            </a:r>
            <a:endParaRPr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586182"/>
            <a:ext cx="9959109" cy="3766271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hu-HU" sz="3600"/>
              <a:t>„A </a:t>
            </a: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testvérszeretetben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3600"/>
              <a:t>legyetek egymás iránt </a:t>
            </a: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gyengédek</a:t>
            </a:r>
            <a:endParaRPr lang="en-US" sz="3600" b="1">
              <a:solidFill>
                <a:srgbClr val="A1646A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hu-HU" sz="3600"/>
              <a:t>a</a:t>
            </a:r>
            <a:r>
              <a:rPr lang="en-US" sz="3600"/>
              <a:t> </a:t>
            </a: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tiszteletadásban</a:t>
            </a:r>
            <a:r>
              <a:rPr lang="en-US" sz="3600"/>
              <a:t> </a:t>
            </a:r>
            <a:r>
              <a:rPr lang="hu-HU" sz="3600"/>
              <a:t>egymást megelőzők…</a:t>
            </a:r>
            <a:endParaRPr lang="en-US" sz="3600"/>
          </a:p>
          <a:p>
            <a:pPr marL="0" indent="0" algn="ctr">
              <a:buNone/>
              <a:defRPr/>
            </a:pP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Örüljetek </a:t>
            </a:r>
            <a:r>
              <a:rPr lang="hu-HU" sz="3600"/>
              <a:t>az örülőkkel</a:t>
            </a:r>
            <a:endParaRPr/>
          </a:p>
          <a:p>
            <a:pPr marL="0" indent="0" algn="ctr">
              <a:buNone/>
              <a:defRPr/>
            </a:pPr>
            <a:r>
              <a:rPr lang="hu-HU" sz="3600"/>
              <a:t>és </a:t>
            </a:r>
            <a:r>
              <a:rPr lang="hu-HU" sz="3600" b="1">
                <a:solidFill>
                  <a:srgbClr val="A1646A"/>
                </a:solidFill>
                <a:latin typeface="Futura"/>
                <a:cs typeface="Futura"/>
              </a:rPr>
              <a:t>sírjatok</a:t>
            </a:r>
            <a:r>
              <a:rPr lang="en-US" sz="3600"/>
              <a:t> </a:t>
            </a:r>
            <a:r>
              <a:rPr lang="hu-HU" sz="3600"/>
              <a:t>a sírókkal.”</a:t>
            </a:r>
            <a:endParaRPr 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861560" y="505546"/>
            <a:ext cx="3307080" cy="112513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Ézsaiás</a:t>
            </a:r>
            <a:r>
              <a:rPr lang="pt-BR" sz="4000">
                <a:solidFill>
                  <a:schemeClr val="bg1"/>
                </a:solidFill>
                <a:latin typeface="Futura LT Book"/>
              </a:rPr>
              <a:t> 61:1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814187" y="2001116"/>
            <a:ext cx="8832733" cy="4351338"/>
          </a:xfrm>
        </p:spPr>
        <p:txBody>
          <a:bodyPr>
            <a:normAutofit/>
          </a:bodyPr>
          <a:lstStyle/>
          <a:p>
            <a:pPr indent="0">
              <a:lnSpc>
                <a:spcPct val="114999"/>
              </a:lnSpc>
              <a:buNone/>
              <a:defRPr/>
            </a:pPr>
            <a:r>
              <a:rPr lang="hu-HU" sz="3600">
                <a:solidFill>
                  <a:srgbClr val="000000"/>
                </a:solidFill>
                <a:latin typeface="Calibri"/>
                <a:ea typeface="Times New Roman"/>
              </a:rPr>
              <a:t>„Uramnak, az </a:t>
            </a:r>
            <a:r>
              <a:rPr lang="hu-HU" sz="3600">
                <a:solidFill>
                  <a:srgbClr val="000000"/>
                </a:solidFill>
                <a:latin typeface="Calibri"/>
                <a:ea typeface="Times New Roman"/>
              </a:rPr>
              <a:t>ÚRnak</a:t>
            </a:r>
            <a:r>
              <a:rPr lang="hu-HU" sz="3600">
                <a:solidFill>
                  <a:srgbClr val="000000"/>
                </a:solidFill>
                <a:latin typeface="Calibri"/>
                <a:ea typeface="Times New Roman"/>
              </a:rPr>
              <a:t> lelke nyugszik rajtam, mert felkent engem az ÚR. Elküldött, hogy örömhírt vigyek a szegényeknek, bekötözzem a megtört szíveket, szabadulást hirdessek a foglyoknak, és szabadon bocsátást a megkötözötteknek.”</a:t>
            </a:r>
            <a:endParaRPr lang="hu-HU" sz="3600">
              <a:latin typeface="Times New Roman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343400" y="975360"/>
            <a:ext cx="3764280" cy="56754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hu-HU" sz="4000">
                <a:solidFill>
                  <a:schemeClr val="bg1"/>
                </a:solidFill>
                <a:latin typeface="Futura LT Book"/>
              </a:rPr>
              <a:t>Ézsaiás</a:t>
            </a:r>
            <a:r>
              <a:rPr lang="pt-BR" sz="4000">
                <a:solidFill>
                  <a:schemeClr val="bg1"/>
                </a:solidFill>
                <a:latin typeface="Futura LT Book"/>
              </a:rPr>
              <a:t> 61:2, 3a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426720" y="2001116"/>
            <a:ext cx="8884921" cy="4351338"/>
          </a:xfrm>
        </p:spPr>
        <p:txBody>
          <a:bodyPr>
            <a:normAutofit/>
          </a:bodyPr>
          <a:lstStyle/>
          <a:p>
            <a:pPr marL="1798638" lvl="4" indent="30162">
              <a:buNone/>
              <a:defRPr/>
            </a:pPr>
            <a:r>
              <a:rPr lang="hu-HU" sz="3600">
                <a:solidFill>
                  <a:srgbClr val="000000"/>
                </a:solidFill>
                <a:latin typeface="Calibri"/>
                <a:ea typeface="Calibri"/>
              </a:rPr>
              <a:t>„Hirdetem az ÚR kegyelmének </a:t>
            </a:r>
            <a:r>
              <a:rPr lang="hu-HU" sz="3600">
                <a:solidFill>
                  <a:srgbClr val="000000"/>
                </a:solidFill>
                <a:latin typeface="Calibri"/>
                <a:ea typeface="Calibri"/>
              </a:rPr>
              <a:t>esztendejét</a:t>
            </a:r>
            <a:r>
              <a:rPr lang="hu-HU" sz="3600">
                <a:solidFill>
                  <a:srgbClr val="000000"/>
                </a:solidFill>
                <a:latin typeface="Calibri"/>
                <a:ea typeface="Calibri"/>
              </a:rPr>
              <a:t>, Istenünk bosszúállásának napját, vigasztalok minden gyászolót. Hamu helyett fejdíszt adok </a:t>
            </a:r>
            <a:r>
              <a:rPr lang="hu-HU" sz="3600">
                <a:solidFill>
                  <a:srgbClr val="000000"/>
                </a:solidFill>
                <a:latin typeface="Calibri"/>
                <a:ea typeface="Calibri"/>
              </a:rPr>
              <a:t>Sion</a:t>
            </a:r>
            <a:r>
              <a:rPr lang="hu-HU" sz="3600">
                <a:solidFill>
                  <a:srgbClr val="000000"/>
                </a:solidFill>
                <a:latin typeface="Calibri"/>
                <a:ea typeface="Calibri"/>
              </a:rPr>
              <a:t> gyászolóinak, gyászfátyol helyett illatos olajat, csüggedés helyett öröméneket…”</a:t>
            </a:r>
            <a:endParaRPr lang="en-US" sz="3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ONLYOFFICE/7.1.1.23</Application>
  <DocSecurity>0</DocSecurity>
  <PresentationFormat>Szélesvásznú</PresentationFormat>
  <Paragraphs>0</Paragraphs>
  <Slides>17</Slides>
  <Notes>17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subject/>
  <dc:creator>Erika Miike</dc:creator>
  <cp:keywords/>
  <dc:description/>
  <dc:identifier/>
  <dc:language/>
  <cp:lastModifiedBy>Anonim</cp:lastModifiedBy>
  <cp:revision>42</cp:revision>
  <dcterms:created xsi:type="dcterms:W3CDTF">2023-02-14T12:16:54Z</dcterms:created>
  <dcterms:modified xsi:type="dcterms:W3CDTF">2024-10-25T04:27:35Z</dcterms:modified>
  <cp:category/>
  <cp:contentStatus/>
  <cp:version/>
</cp:coreProperties>
</file>