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12192000" cy="6858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60"/>
    <p:restoredTop sz="94648"/>
  </p:normalViewPr>
  <p:slideViewPr>
    <p:cSldViewPr>
      <p:cViewPr varScale="1">
        <p:scale>
          <a:sx n="112" d="100"/>
          <a:sy n="112" d="100"/>
        </p:scale>
        <p:origin x="200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629ADE-8CFD-4149-873B-3F8662D8AEAA}" type="datetimeFigureOut">
              <a:rPr lang="pt-BR"/>
              <a:t>19/07/2024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3ECBDF-92E9-42AC-A2BC-5761CD677A07}" type="slidenum">
              <a:rPr lang="pt-BR"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3879273" y="6208836"/>
            <a:ext cx="507076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BR" sz="1050" spc="300" dirty="0">
                <a:latin typeface="Montserrat Medium"/>
              </a:rPr>
              <a:t>		</a:t>
            </a:r>
            <a:r>
              <a:rPr lang="pt-BR" sz="1050" spc="300" dirty="0" err="1">
                <a:latin typeface="Montserrat Medium"/>
              </a:rPr>
              <a:t>Ziua</a:t>
            </a:r>
            <a:r>
              <a:rPr lang="pt-BR" sz="1050" spc="300" dirty="0">
                <a:latin typeface="Montserrat Medium"/>
              </a:rPr>
              <a:t> </a:t>
            </a:r>
            <a:r>
              <a:rPr lang="pt-BR" sz="1050" spc="300" dirty="0" err="1">
                <a:latin typeface="Montserrat Medium"/>
              </a:rPr>
              <a:t>Internațională</a:t>
            </a:r>
            <a:r>
              <a:rPr lang="pt-BR" sz="1050" spc="300" dirty="0">
                <a:latin typeface="Montserrat Medium"/>
              </a:rPr>
              <a:t> a </a:t>
            </a:r>
            <a:r>
              <a:rPr lang="pt-BR" sz="1050" spc="300" dirty="0" err="1">
                <a:latin typeface="Montserrat Medium"/>
              </a:rPr>
              <a:t>Prevenirii</a:t>
            </a:r>
            <a:r>
              <a:rPr lang="pt-BR" sz="1050" spc="300" dirty="0">
                <a:latin typeface="Montserrat Medium"/>
              </a:rPr>
              <a:t> </a:t>
            </a:r>
            <a:r>
              <a:rPr lang="pt-BR" sz="1050" spc="300" dirty="0" err="1">
                <a:latin typeface="Montserrat Medium"/>
              </a:rPr>
              <a:t>Violenței</a:t>
            </a:r>
            <a:endParaRPr sz="1050" dirty="0"/>
          </a:p>
        </p:txBody>
      </p:sp>
      <p:sp>
        <p:nvSpPr>
          <p:cNvPr id="8" name="TextBox 7"/>
          <p:cNvSpPr txBox="1"/>
          <p:nvPr/>
        </p:nvSpPr>
        <p:spPr bwMode="auto">
          <a:xfrm>
            <a:off x="604983" y="786432"/>
            <a:ext cx="609600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9600" b="1" dirty="0" err="1">
                <a:ln w="28575">
                  <a:solidFill>
                    <a:schemeClr val="bg1"/>
                  </a:solidFill>
                </a:ln>
                <a:noFill/>
                <a:latin typeface="Montserrat ExtraBold"/>
              </a:rPr>
              <a:t>Biserica</a:t>
            </a:r>
            <a:endParaRPr lang="pt-BR" sz="9600" b="1" dirty="0">
              <a:ln w="28575">
                <a:solidFill>
                  <a:schemeClr val="bg1"/>
                </a:solidFill>
              </a:ln>
              <a:noFill/>
              <a:latin typeface="Montserrat ExtraBold"/>
            </a:endParaRPr>
          </a:p>
          <a:p>
            <a:pPr>
              <a:defRPr/>
            </a:pPr>
            <a:r>
              <a:rPr lang="pt-BR" sz="4400" dirty="0" err="1">
                <a:ln w="28575">
                  <a:solidFill>
                    <a:schemeClr val="bg1"/>
                  </a:solidFill>
                </a:ln>
                <a:noFill/>
                <a:latin typeface="Montserrat" pitchFamily="2" charset="77"/>
              </a:rPr>
              <a:t>informată</a:t>
            </a:r>
            <a:r>
              <a:rPr lang="pt-BR" sz="4400" dirty="0">
                <a:ln w="28575">
                  <a:solidFill>
                    <a:schemeClr val="bg1"/>
                  </a:solidFill>
                </a:ln>
                <a:noFill/>
                <a:latin typeface="Montserrat" pitchFamily="2" charset="77"/>
              </a:rPr>
              <a:t> </a:t>
            </a:r>
            <a:r>
              <a:rPr lang="pt-BR" sz="4400" dirty="0" err="1">
                <a:ln w="28575">
                  <a:solidFill>
                    <a:schemeClr val="bg1"/>
                  </a:solidFill>
                </a:ln>
                <a:noFill/>
                <a:latin typeface="Montserrat" pitchFamily="2" charset="77"/>
              </a:rPr>
              <a:t>despre</a:t>
            </a:r>
            <a:r>
              <a:rPr lang="pt-BR" sz="4400" dirty="0">
                <a:ln w="28575">
                  <a:solidFill>
                    <a:schemeClr val="bg1"/>
                  </a:solidFill>
                </a:ln>
                <a:noFill/>
                <a:latin typeface="Montserrat" pitchFamily="2" charset="77"/>
              </a:rPr>
              <a:t> </a:t>
            </a:r>
            <a:r>
              <a:rPr lang="pt-BR" sz="4400" dirty="0" err="1">
                <a:ln w="28575">
                  <a:solidFill>
                    <a:schemeClr val="bg1"/>
                  </a:solidFill>
                </a:ln>
                <a:noFill/>
                <a:latin typeface="Montserrat" pitchFamily="2" charset="77"/>
              </a:rPr>
              <a:t>traumă</a:t>
            </a:r>
            <a:endParaRPr lang="pt-BR" sz="4400" dirty="0">
              <a:ln w="28575">
                <a:solidFill>
                  <a:schemeClr val="bg1"/>
                </a:solidFill>
              </a:ln>
              <a:noFill/>
              <a:latin typeface="Montserrat" pitchFamily="2" charset="77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6512745" y="4637943"/>
            <a:ext cx="3947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dirty="0" err="1">
                <a:solidFill>
                  <a:schemeClr val="bg1"/>
                </a:solidFill>
              </a:rPr>
              <a:t>scris</a:t>
            </a:r>
            <a:r>
              <a:rPr lang="en-US" dirty="0">
                <a:solidFill>
                  <a:schemeClr val="bg1"/>
                </a:solidFill>
              </a:rPr>
              <a:t> de Joanna Daniel</a:t>
            </a:r>
            <a:endParaRPr dirty="0"/>
          </a:p>
          <a:p>
            <a:pPr algn="r">
              <a:defRPr/>
            </a:pPr>
            <a:r>
              <a:rPr lang="en-US" dirty="0" err="1">
                <a:solidFill>
                  <a:schemeClr val="bg1"/>
                </a:solidFill>
              </a:rPr>
              <a:t>și</a:t>
            </a:r>
            <a:r>
              <a:rPr lang="en-US" dirty="0">
                <a:solidFill>
                  <a:schemeClr val="bg1"/>
                </a:solidFill>
              </a:rPr>
              <a:t>  Samantha </a:t>
            </a:r>
            <a:r>
              <a:rPr lang="en-US" dirty="0" err="1">
                <a:solidFill>
                  <a:schemeClr val="bg1"/>
                </a:solidFill>
              </a:rPr>
              <a:t>Fessal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  <a:defRPr/>
            </a:pPr>
            <a:endParaRPr lang="en-US" sz="4800" dirty="0"/>
          </a:p>
          <a:p>
            <a:pPr marL="0" indent="0">
              <a:buNone/>
              <a:defRPr/>
            </a:pPr>
            <a:endParaRPr lang="en-US" sz="4800" dirty="0"/>
          </a:p>
          <a:p>
            <a:pPr marL="514350" indent="-514350">
              <a:lnSpc>
                <a:spcPts val="1800"/>
              </a:lnSpc>
              <a:buAutoNum type="arabicPeriod"/>
            </a:pP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Construiți</a:t>
            </a: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 </a:t>
            </a: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echipă</a:t>
            </a: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conducere</a:t>
            </a:r>
            <a:endParaRPr lang="en-US" b="1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800"/>
              </a:lnSpc>
              <a:buNone/>
            </a:pPr>
            <a:endParaRPr lang="en-US" b="1" dirty="0"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informată</a:t>
            </a: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cu </a:t>
            </a: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privire</a:t>
            </a: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la </a:t>
            </a:r>
            <a:r>
              <a:rPr lang="en-US" b="1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traume</a:t>
            </a:r>
            <a:r>
              <a:rPr lang="en-US" b="1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176671"/>
            <a:ext cx="2089728" cy="43072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  <a:t>CINCI CHEI </a:t>
            </a:r>
            <a:r>
              <a:rPr lang="en-US" sz="2600" dirty="0" err="1">
                <a:latin typeface="Futura LT Book"/>
              </a:rPr>
              <a:t>pentru</a:t>
            </a:r>
            <a:r>
              <a:rPr lang="en-US" sz="2600" dirty="0">
                <a:latin typeface="Futura LT Book"/>
              </a:rPr>
              <a:t> </a:t>
            </a:r>
            <a:r>
              <a:rPr lang="en-US" sz="2600" dirty="0" err="1">
                <a:latin typeface="Futura LT Book"/>
              </a:rPr>
              <a:t>lucrarea</a:t>
            </a:r>
            <a:r>
              <a:rPr lang="en-US" sz="2600" dirty="0">
                <a:latin typeface="Futura LT Book"/>
              </a:rPr>
              <a:t> de </a:t>
            </a:r>
            <a:r>
              <a:rPr lang="en-US" sz="2600" dirty="0" err="1">
                <a:latin typeface="Futura LT Book"/>
              </a:rPr>
              <a:t>recuperare</a:t>
            </a: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endParaRPr lang="en-US" sz="2600" dirty="0">
              <a:latin typeface="Futura LT Boo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Liderii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bisericilor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informați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despre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traumă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1844824"/>
            <a:ext cx="9959109" cy="4507630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endParaRPr lang="en-US" sz="2400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endParaRPr lang="en-US" sz="2400" dirty="0"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Înțeleg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impactul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durată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al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traumei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cum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fi: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consecințele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comportamentale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mentale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fizice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Recunosc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faptul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traumele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afectează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viața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spirituală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Știu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EAC (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experiențele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adverse din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copilărie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au impact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asupra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familiilor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timp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multe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generații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Identifică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efectele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EAC,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inclusiv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depresia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anxietatea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atacurile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panică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problemele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somn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stresul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schimbările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comportament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stima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sine </a:t>
            </a:r>
            <a:r>
              <a:rPr lang="en-US" sz="2400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scăzută</a:t>
            </a:r>
            <a:r>
              <a:rPr lang="en-US" sz="24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sz="2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Liderii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bisericilor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informați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despre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traumă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Dau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tonul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ceilalți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urmeze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Au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răbdare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atunci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când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comportamentul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pare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indezirabil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Pun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întrebări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cum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fi: „De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anume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aveți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nevoie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?" 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Răspund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mod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corespunzător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acuzațiile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abuz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endParaRPr lang="en-US" sz="4800" dirty="0">
              <a:solidFill>
                <a:srgbClr val="5E6373"/>
              </a:solidFill>
            </a:endParaRPr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Construiți</a:t>
            </a:r>
            <a:r>
              <a:rPr lang="en-US" sz="4800" dirty="0">
                <a:solidFill>
                  <a:srgbClr val="5E6373"/>
                </a:solidFill>
              </a:rPr>
              <a:t> o </a:t>
            </a:r>
            <a:r>
              <a:rPr lang="en-US" sz="4800" dirty="0" err="1">
                <a:solidFill>
                  <a:srgbClr val="5E6373"/>
                </a:solidFill>
              </a:rPr>
              <a:t>echipă</a:t>
            </a:r>
            <a:r>
              <a:rPr lang="en-US" sz="4800" dirty="0">
                <a:solidFill>
                  <a:srgbClr val="5E6373"/>
                </a:solidFill>
              </a:rPr>
              <a:t> de </a:t>
            </a:r>
            <a:r>
              <a:rPr lang="en-US" sz="4800" dirty="0" err="1">
                <a:solidFill>
                  <a:srgbClr val="5E6373"/>
                </a:solidFill>
              </a:rPr>
              <a:t>conducere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/>
              <a:t>Înțeleg</a:t>
            </a:r>
            <a:r>
              <a:rPr lang="en-US" sz="4800" dirty="0"/>
              <a:t> </a:t>
            </a:r>
            <a:r>
              <a:rPr lang="en-US" sz="4800" dirty="0" err="1"/>
              <a:t>obstacolele</a:t>
            </a:r>
            <a:r>
              <a:rPr lang="en-US" sz="4800" dirty="0"/>
              <a:t> pe care le pot </a:t>
            </a:r>
            <a:r>
              <a:rPr lang="en-US" sz="4800" dirty="0" err="1"/>
              <a:t>întâmpina</a:t>
            </a:r>
            <a:r>
              <a:rPr lang="en-US" sz="4800" dirty="0"/>
              <a:t> </a:t>
            </a:r>
            <a:r>
              <a:rPr lang="en-US" sz="4800" dirty="0" err="1"/>
              <a:t>victimele</a:t>
            </a:r>
            <a:r>
              <a:rPr lang="en-US" sz="4800" dirty="0"/>
              <a:t>.</a:t>
            </a: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216427"/>
            <a:ext cx="2089728" cy="42675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  <a:t>CINCI CHEI </a:t>
            </a:r>
            <a:r>
              <a:rPr lang="en-US" sz="2600" dirty="0" err="1">
                <a:latin typeface="Futura LT Book"/>
              </a:rPr>
              <a:t>pentru</a:t>
            </a:r>
            <a:r>
              <a:rPr lang="en-US" sz="2600" dirty="0">
                <a:latin typeface="Futura LT Book"/>
              </a:rPr>
              <a:t> </a:t>
            </a:r>
            <a:r>
              <a:rPr lang="en-US" sz="2600" dirty="0" err="1">
                <a:latin typeface="Futura LT Book"/>
              </a:rPr>
              <a:t>lucrarea</a:t>
            </a:r>
            <a:r>
              <a:rPr lang="en-US" sz="2600" dirty="0">
                <a:latin typeface="Futura LT Book"/>
              </a:rPr>
              <a:t> de </a:t>
            </a:r>
            <a:r>
              <a:rPr lang="en-US" sz="2600" dirty="0" err="1">
                <a:latin typeface="Futura LT Book"/>
              </a:rPr>
              <a:t>recuperare</a:t>
            </a: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br>
              <a:rPr lang="en-US" sz="2600" dirty="0">
                <a:latin typeface="Futura LT Book"/>
              </a:rPr>
            </a:br>
            <a:endParaRPr lang="en-US" sz="2600" dirty="0">
              <a:latin typeface="Futura LT Boo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 indent="228600">
              <a:lnSpc>
                <a:spcPts val="1800"/>
              </a:lnSpc>
            </a:pP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Bariere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în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calea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accesului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la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servicii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:</a:t>
            </a:r>
            <a:endParaRPr lang="en-RO" sz="4000" dirty="0">
              <a:effectLst/>
              <a:latin typeface="Futura Medium" panose="020B0602020204020303" pitchFamily="34" charset="-79"/>
              <a:ea typeface="Aptos" panose="020B0004020202020204" pitchFamily="34" charset="0"/>
              <a:cs typeface="Futura Medium" panose="020B0602020204020303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Limbă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Cultură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Finanțe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Teama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judecată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Listele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așteptare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Lipsa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acces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fonduri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servicii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publice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18861" y="1868556"/>
            <a:ext cx="8174283" cy="4108474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familiariza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resursele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locale destinate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ajute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persoanele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traumatizate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facilita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obținerea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ajutor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profesional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resurse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551385" y="735496"/>
            <a:ext cx="938774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4400" dirty="0">
                <a:latin typeface="Calibri Light"/>
              </a:rPr>
              <a:t>	</a:t>
            </a:r>
            <a:r>
              <a:rPr lang="en-US" sz="3600" dirty="0" err="1">
                <a:latin typeface="Calibri Light"/>
              </a:rPr>
              <a:t>Biserica</a:t>
            </a:r>
            <a:r>
              <a:rPr lang="en-US" sz="3600" dirty="0">
                <a:latin typeface="Calibri Light"/>
              </a:rPr>
              <a:t> </a:t>
            </a:r>
            <a:r>
              <a:rPr lang="en-US" sz="3600" dirty="0" err="1">
                <a:latin typeface="Calibri Light"/>
              </a:rPr>
              <a:t>informată</a:t>
            </a:r>
            <a:r>
              <a:rPr lang="en-US" sz="3600" dirty="0">
                <a:latin typeface="Calibri Light"/>
              </a:rPr>
              <a:t> cu </a:t>
            </a:r>
            <a:r>
              <a:rPr lang="en-US" sz="3600" dirty="0" err="1">
                <a:latin typeface="Calibri Light"/>
              </a:rPr>
              <a:t>privire</a:t>
            </a:r>
            <a:r>
              <a:rPr lang="en-US" sz="3600" dirty="0">
                <a:latin typeface="Calibri Light"/>
              </a:rPr>
              <a:t> la </a:t>
            </a:r>
            <a:r>
              <a:rPr lang="en-US" sz="3600" dirty="0" err="1">
                <a:latin typeface="Calibri Light"/>
              </a:rPr>
              <a:t>traumă</a:t>
            </a:r>
            <a:r>
              <a:rPr lang="en-US" sz="3600" dirty="0">
                <a:latin typeface="Calibri Light"/>
              </a:rPr>
              <a:t>:</a:t>
            </a:r>
            <a:endParaRPr lang="en-US" sz="4400" dirty="0">
              <a:latin typeface="Calibri Light"/>
            </a:endParaRPr>
          </a:p>
          <a:p>
            <a:pPr>
              <a:defRPr/>
            </a:pPr>
            <a:endParaRPr lang="en-US" sz="4400" dirty="0">
              <a:latin typeface="Calibri Light"/>
            </a:endParaRPr>
          </a:p>
          <a:p>
            <a:pPr>
              <a:defRPr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876398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Activitate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de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grup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3227166"/>
            <a:ext cx="5181600" cy="2949795"/>
          </a:xfrm>
        </p:spPr>
        <p:txBody>
          <a:bodyPr>
            <a:normAutofit/>
          </a:bodyPr>
          <a:lstStyle/>
          <a:p>
            <a:pPr>
              <a:defRPr/>
            </a:pPr>
            <a:endParaRPr lang="pt-BR" dirty="0"/>
          </a:p>
          <a:p>
            <a:pPr>
              <a:defRPr/>
            </a:pPr>
            <a:r>
              <a:rPr lang="en-US" dirty="0" err="1"/>
              <a:t>Limbă</a:t>
            </a:r>
            <a:endParaRPr dirty="0"/>
          </a:p>
          <a:p>
            <a:pPr>
              <a:defRPr/>
            </a:pPr>
            <a:r>
              <a:rPr lang="en-US" dirty="0" err="1"/>
              <a:t>Cultură</a:t>
            </a:r>
            <a:endParaRPr dirty="0"/>
          </a:p>
          <a:p>
            <a:pPr>
              <a:defRPr/>
            </a:pPr>
            <a:r>
              <a:rPr lang="en-US" dirty="0" err="1"/>
              <a:t>Finanțe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977463" y="3227167"/>
            <a:ext cx="4824628" cy="3013138"/>
          </a:xfrm>
        </p:spPr>
        <p:txBody>
          <a:bodyPr>
            <a:norm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err="1"/>
              <a:t>Teama</a:t>
            </a:r>
            <a:r>
              <a:rPr lang="en-US" dirty="0"/>
              <a:t> de </a:t>
            </a:r>
            <a:r>
              <a:rPr lang="en-US" dirty="0" err="1"/>
              <a:t>judecată</a:t>
            </a:r>
            <a:endParaRPr dirty="0"/>
          </a:p>
          <a:p>
            <a:pPr>
              <a:defRPr/>
            </a:pPr>
            <a:r>
              <a:rPr lang="en-US" dirty="0" err="1"/>
              <a:t>Listele</a:t>
            </a:r>
            <a:r>
              <a:rPr lang="en-US" dirty="0"/>
              <a:t> de </a:t>
            </a:r>
            <a:r>
              <a:rPr lang="en-US" dirty="0" err="1"/>
              <a:t>așteptare</a:t>
            </a:r>
            <a:endParaRPr dirty="0"/>
          </a:p>
          <a:p>
            <a:pPr>
              <a:defRPr/>
            </a:pPr>
            <a:r>
              <a:rPr lang="en-US" dirty="0" err="1"/>
              <a:t>Lipsa</a:t>
            </a:r>
            <a:r>
              <a:rPr lang="en-US" dirty="0"/>
              <a:t> de </a:t>
            </a:r>
            <a:r>
              <a:rPr lang="en-US" dirty="0" err="1"/>
              <a:t>acces</a:t>
            </a:r>
            <a:r>
              <a:rPr lang="en-US" dirty="0"/>
              <a:t> la </a:t>
            </a:r>
            <a:r>
              <a:rPr lang="en-US" dirty="0" err="1"/>
              <a:t>fonduri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servicii</a:t>
            </a:r>
            <a:r>
              <a:rPr lang="en-US" dirty="0"/>
              <a:t> </a:t>
            </a:r>
            <a:r>
              <a:rPr lang="en-US" dirty="0" err="1"/>
              <a:t>publice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938151" y="1923803"/>
            <a:ext cx="8763989" cy="1719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/>
              <a:t>ÎNTREBARE PENTRU DISCUȚIE:</a:t>
            </a:r>
            <a:endParaRPr dirty="0"/>
          </a:p>
          <a:p>
            <a:pPr>
              <a:lnSpc>
                <a:spcPts val="1800"/>
              </a:lnSpc>
            </a:pPr>
            <a:endParaRPr lang="en-US" sz="2800" dirty="0"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RO" sz="2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Ce poate face biserica ta pentru a ajuta oamenii atunci când se confruntă cu aceste bariere în calea accesului la servicii?</a:t>
            </a:r>
          </a:p>
          <a:p>
            <a:pPr lvl="0">
              <a:lnSpc>
                <a:spcPts val="1800"/>
              </a:lnSpc>
            </a:pPr>
            <a:endParaRPr lang="en-RO" sz="2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Construiește</a:t>
            </a:r>
            <a:r>
              <a:rPr lang="en-US" sz="4800" dirty="0">
                <a:solidFill>
                  <a:srgbClr val="5E6373"/>
                </a:solidFill>
              </a:rPr>
              <a:t> o </a:t>
            </a:r>
            <a:r>
              <a:rPr lang="en-US" sz="4800" dirty="0" err="1">
                <a:solidFill>
                  <a:srgbClr val="5E6373"/>
                </a:solidFill>
              </a:rPr>
              <a:t>echipă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Înțelege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obstacolele</a:t>
            </a:r>
            <a:r>
              <a:rPr lang="en-US" sz="4800" dirty="0">
                <a:solidFill>
                  <a:srgbClr val="5E6373"/>
                </a:solidFill>
              </a:rPr>
              <a:t> pe care le </a:t>
            </a:r>
            <a:r>
              <a:rPr lang="en-US" sz="4800" dirty="0" err="1">
                <a:solidFill>
                  <a:srgbClr val="5E6373"/>
                </a:solidFill>
              </a:rPr>
              <a:t>întâmpină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victima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/>
              <a:t>Ascultă</a:t>
            </a:r>
            <a:r>
              <a:rPr lang="en-US" sz="4800" dirty="0"/>
              <a:t> </a:t>
            </a:r>
            <a:r>
              <a:rPr lang="en-US" sz="4800" dirty="0" err="1"/>
              <a:t>eficient</a:t>
            </a:r>
            <a:r>
              <a:rPr lang="en-US" sz="4800" dirty="0"/>
              <a:t>.</a:t>
            </a: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8" y="2136913"/>
            <a:ext cx="2167283" cy="434701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  <a:t>CINCI CHEI </a:t>
            </a:r>
            <a:r>
              <a:rPr lang="en-US" sz="2600" b="1" dirty="0" err="1">
                <a:latin typeface="Futura LT Book"/>
                <a:cs typeface="Futura"/>
              </a:rPr>
              <a:t>pentru</a:t>
            </a:r>
            <a:r>
              <a:rPr lang="en-US" sz="2600" b="1" dirty="0">
                <a:latin typeface="Futura LT Book"/>
                <a:cs typeface="Futura"/>
              </a:rPr>
              <a:t> </a:t>
            </a:r>
            <a:r>
              <a:rPr lang="en-US" sz="2600" b="1" dirty="0" err="1">
                <a:latin typeface="Futura LT Book"/>
                <a:cs typeface="Futura"/>
              </a:rPr>
              <a:t>lucrarea</a:t>
            </a:r>
            <a:r>
              <a:rPr lang="en-US" sz="2600" b="1" dirty="0">
                <a:latin typeface="Futura LT Book"/>
                <a:cs typeface="Futura"/>
              </a:rPr>
              <a:t> de </a:t>
            </a:r>
            <a:r>
              <a:rPr lang="en-US" sz="2600" b="1" dirty="0" err="1">
                <a:latin typeface="Futura LT Book"/>
                <a:cs typeface="Futura"/>
              </a:rPr>
              <a:t>recuperare</a:t>
            </a:r>
            <a:br>
              <a:rPr lang="en-US" sz="2600" dirty="0">
                <a:latin typeface="Futura LT Book"/>
              </a:rPr>
            </a:br>
            <a:endParaRPr lang="en-US" sz="2600" dirty="0">
              <a:latin typeface="Futura LT Book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89043" y="217344"/>
            <a:ext cx="8435612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Bariere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în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calea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ascultării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eficiente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Opinii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societale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despre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abuz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Valori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ascultătorului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Opiniile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personale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ascultătorului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Opinia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ascultătorului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despre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aggressor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Prelegerea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oferirea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sfaturi</a:t>
            </a:r>
            <a:endParaRPr lang="en-US" dirty="0">
              <a:effectLst/>
              <a:latin typeface="Avenir Next Medium" panose="020B0503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Negarea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sentimentelor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alte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persoane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Ascultarea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eficientă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înseamnă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acordăm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timp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a </a:t>
            </a:r>
            <a:r>
              <a:rPr lang="en-US" dirty="0" err="1"/>
              <a:t>asculta</a:t>
            </a:r>
            <a:r>
              <a:rPr lang="en-US" dirty="0"/>
              <a:t>. 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ascultăm</a:t>
            </a:r>
            <a:r>
              <a:rPr lang="en-US" dirty="0"/>
              <a:t> cu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empatie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</a:t>
            </a:r>
            <a:endParaRPr dirty="0"/>
          </a:p>
          <a:p>
            <a:pPr>
              <a:defRPr/>
            </a:pP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ascultăm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fără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a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judeca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.</a:t>
            </a:r>
            <a:endParaRPr dirty="0"/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4000" dirty="0" err="1">
                <a:latin typeface="Futura LT Book"/>
              </a:rPr>
              <a:t>Isaia</a:t>
            </a:r>
            <a:r>
              <a:rPr lang="pt-BR" sz="4000" dirty="0">
                <a:latin typeface="Futura LT Book"/>
              </a:rPr>
              <a:t> 43:2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/>
              <a:t>	</a:t>
            </a:r>
          </a:p>
          <a:p>
            <a:pPr marL="0" indent="0">
              <a:buNone/>
              <a:defRPr/>
            </a:pPr>
            <a:r>
              <a:rPr lang="en-US" dirty="0"/>
              <a:t>	„</a:t>
            </a:r>
            <a:r>
              <a:rPr lang="en-US" dirty="0" err="1"/>
              <a:t>Dacă</a:t>
            </a:r>
            <a:r>
              <a:rPr lang="en-US" dirty="0"/>
              <a:t> </a:t>
            </a:r>
            <a:r>
              <a:rPr lang="en-US" dirty="0" err="1"/>
              <a:t>vei</a:t>
            </a:r>
            <a:r>
              <a:rPr lang="en-US" dirty="0"/>
              <a:t> </a:t>
            </a:r>
            <a:r>
              <a:rPr lang="en-US" dirty="0" err="1"/>
              <a:t>trece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ape,</a:t>
            </a:r>
            <a:endParaRPr dirty="0"/>
          </a:p>
          <a:p>
            <a:pPr marL="0" indent="0">
              <a:buNone/>
              <a:defRPr/>
            </a:pPr>
            <a:r>
              <a:rPr lang="en-US" dirty="0"/>
              <a:t>	Eu </a:t>
            </a:r>
            <a:r>
              <a:rPr lang="en-US" dirty="0" err="1"/>
              <a:t>voi</a:t>
            </a:r>
            <a:r>
              <a:rPr lang="en-US" dirty="0"/>
              <a:t> fi cu tine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râurile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,</a:t>
            </a:r>
            <a:endParaRPr dirty="0"/>
          </a:p>
          <a:p>
            <a:pPr marL="0" indent="0">
              <a:buNone/>
              <a:defRPr/>
            </a:pPr>
            <a:r>
              <a:rPr lang="en-US" dirty="0"/>
              <a:t>	nu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îneca</a:t>
            </a:r>
            <a:r>
              <a:rPr lang="en-US" dirty="0"/>
              <a:t>;</a:t>
            </a:r>
          </a:p>
          <a:p>
            <a:pPr marL="0" indent="0">
              <a:buNone/>
              <a:defRPr/>
            </a:pPr>
            <a:r>
              <a:rPr lang="en-US" dirty="0"/>
              <a:t>	</a:t>
            </a:r>
            <a:r>
              <a:rPr lang="en-US" dirty="0" err="1"/>
              <a:t>dacă</a:t>
            </a:r>
            <a:r>
              <a:rPr lang="en-US" dirty="0"/>
              <a:t> </a:t>
            </a:r>
            <a:r>
              <a:rPr lang="en-US" dirty="0" err="1"/>
              <a:t>vei</a:t>
            </a:r>
            <a:r>
              <a:rPr lang="en-US" dirty="0"/>
              <a:t> </a:t>
            </a:r>
            <a:r>
              <a:rPr lang="en-US" dirty="0" err="1"/>
              <a:t>trece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foc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,</a:t>
            </a:r>
            <a:endParaRPr dirty="0"/>
          </a:p>
          <a:p>
            <a:pPr marL="0" indent="0">
              <a:buNone/>
              <a:defRPr/>
            </a:pPr>
            <a:r>
              <a:rPr lang="en-US" dirty="0"/>
              <a:t>	nu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arde</a:t>
            </a:r>
            <a:r>
              <a:rPr lang="en-US" dirty="0"/>
              <a:t> </a:t>
            </a:r>
            <a:endParaRPr dirty="0"/>
          </a:p>
          <a:p>
            <a:pPr marL="0" indent="0">
              <a:buNone/>
              <a:defRPr/>
            </a:pPr>
            <a:r>
              <a:rPr lang="en-US" dirty="0"/>
              <a:t>	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flacăra</a:t>
            </a:r>
            <a:r>
              <a:rPr lang="en-US" dirty="0"/>
              <a:t> nu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aprinde</a:t>
            </a:r>
            <a:r>
              <a:rPr lang="en-US" dirty="0"/>
              <a:t>.”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pt-BR" sz="4000" dirty="0">
                <a:solidFill>
                  <a:schemeClr val="bg1"/>
                </a:solidFill>
                <a:latin typeface="Futura LT Book"/>
              </a:rPr>
              <a:t>Iacov 1:19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 dirty="0"/>
          </a:p>
          <a:p>
            <a:pPr marL="0" indent="0" algn="ctr">
              <a:buNone/>
              <a:defRPr/>
            </a:pPr>
            <a:r>
              <a:rPr lang="en-US" dirty="0"/>
              <a:t>„</a:t>
            </a:r>
            <a:r>
              <a:rPr lang="en-US" dirty="0" err="1"/>
              <a:t>Știți</a:t>
            </a:r>
            <a:r>
              <a:rPr lang="en-US" dirty="0"/>
              <a:t> bine </a:t>
            </a:r>
            <a:r>
              <a:rPr lang="en-US" dirty="0" err="1"/>
              <a:t>lucrul</a:t>
            </a:r>
            <a:r>
              <a:rPr lang="en-US" dirty="0"/>
              <a:t> </a:t>
            </a:r>
            <a:r>
              <a:rPr lang="en-US" dirty="0" err="1"/>
              <a:t>acesta</a:t>
            </a:r>
            <a:r>
              <a:rPr lang="en-US" dirty="0"/>
              <a:t>, </a:t>
            </a:r>
            <a:r>
              <a:rPr lang="en-US" dirty="0" err="1"/>
              <a:t>preaiubiții</a:t>
            </a:r>
            <a:r>
              <a:rPr lang="en-US" dirty="0"/>
              <a:t> </a:t>
            </a:r>
            <a:r>
              <a:rPr lang="en-US" dirty="0" err="1"/>
              <a:t>mei</a:t>
            </a:r>
            <a:r>
              <a:rPr lang="en-US" dirty="0"/>
              <a:t> </a:t>
            </a:r>
            <a:r>
              <a:rPr lang="en-US" dirty="0" err="1"/>
              <a:t>frați</a:t>
            </a:r>
            <a:r>
              <a:rPr lang="en-US" dirty="0"/>
              <a:t>! </a:t>
            </a:r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Orice</a:t>
            </a:r>
            <a:r>
              <a:rPr lang="en-US" dirty="0"/>
              <a:t> om </a:t>
            </a:r>
            <a:r>
              <a:rPr lang="en-US" dirty="0" err="1"/>
              <a:t>să</a:t>
            </a:r>
            <a:r>
              <a:rPr lang="en-US" dirty="0"/>
              <a:t> fie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grabnic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la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ascultare</a:t>
            </a:r>
            <a:r>
              <a:rPr lang="en-US" dirty="0"/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încet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 </a:t>
            </a:r>
            <a:r>
              <a:rPr lang="en-US" dirty="0"/>
              <a:t>la </a:t>
            </a:r>
            <a:r>
              <a:rPr lang="en-US" dirty="0" err="1"/>
              <a:t>vorbire</a:t>
            </a:r>
            <a:r>
              <a:rPr lang="en-US" dirty="0"/>
              <a:t>,</a:t>
            </a:r>
            <a:endParaRPr dirty="0"/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zăbavnic</a:t>
            </a:r>
            <a:r>
              <a:rPr lang="en-US" dirty="0"/>
              <a:t> la </a:t>
            </a:r>
            <a:r>
              <a:rPr lang="en-US" dirty="0" err="1"/>
              <a:t>mânie</a:t>
            </a:r>
            <a:r>
              <a:rPr lang="en-US" dirty="0"/>
              <a:t>.”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Proverbe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25:11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 dirty="0"/>
          </a:p>
          <a:p>
            <a:pPr marL="0" indent="0" algn="ctr">
              <a:buNone/>
              <a:defRPr/>
            </a:pPr>
            <a:r>
              <a:rPr lang="en-US" dirty="0"/>
              <a:t>„Un </a:t>
            </a:r>
            <a:r>
              <a:rPr lang="en-US" dirty="0" err="1"/>
              <a:t>cuvânt</a:t>
            </a:r>
            <a:r>
              <a:rPr lang="en-US" dirty="0"/>
              <a:t> </a:t>
            </a:r>
            <a:r>
              <a:rPr lang="en-US" dirty="0" err="1"/>
              <a:t>spus</a:t>
            </a:r>
            <a:r>
              <a:rPr lang="en-US" dirty="0"/>
              <a:t> la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vremea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potrivită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este</a:t>
            </a:r>
            <a:r>
              <a:rPr lang="en-US" dirty="0"/>
              <a:t> ca </a:t>
            </a:r>
            <a:r>
              <a:rPr lang="en-US" dirty="0" err="1"/>
              <a:t>niște</a:t>
            </a:r>
            <a:r>
              <a:rPr lang="en-US" dirty="0"/>
              <a:t> mere de 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aur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într</a:t>
            </a:r>
            <a:r>
              <a:rPr lang="en-US" dirty="0"/>
              <a:t>-un </a:t>
            </a:r>
            <a:r>
              <a:rPr lang="en-US" dirty="0" err="1"/>
              <a:t>coșuleț</a:t>
            </a:r>
            <a:r>
              <a:rPr lang="en-US" dirty="0"/>
              <a:t> de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argint</a:t>
            </a:r>
            <a:r>
              <a:rPr lang="en-US" b="1" dirty="0">
                <a:solidFill>
                  <a:srgbClr val="5E6373"/>
                </a:solidFill>
                <a:latin typeface="Futura"/>
                <a:cs typeface="Futura"/>
              </a:rPr>
              <a:t>.</a:t>
            </a:r>
            <a:r>
              <a:rPr lang="en-US" dirty="0"/>
              <a:t>”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Construiește</a:t>
            </a:r>
            <a:r>
              <a:rPr lang="en-US" sz="4800" dirty="0">
                <a:solidFill>
                  <a:srgbClr val="5E6373"/>
                </a:solidFill>
              </a:rPr>
              <a:t> o </a:t>
            </a:r>
            <a:r>
              <a:rPr lang="en-US" sz="4800" dirty="0" err="1">
                <a:solidFill>
                  <a:srgbClr val="5E6373"/>
                </a:solidFill>
              </a:rPr>
              <a:t>echipă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Înțelege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barierele</a:t>
            </a:r>
            <a:r>
              <a:rPr lang="en-US" sz="4800" dirty="0">
                <a:solidFill>
                  <a:srgbClr val="5E6373"/>
                </a:solidFill>
              </a:rPr>
              <a:t> pe care le </a:t>
            </a:r>
            <a:r>
              <a:rPr lang="en-US" sz="4800" dirty="0" err="1">
                <a:solidFill>
                  <a:srgbClr val="5E6373"/>
                </a:solidFill>
              </a:rPr>
              <a:t>întâmpină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victimele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Ascultă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eficient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/>
              <a:t>Păstrează</a:t>
            </a:r>
            <a:r>
              <a:rPr lang="en-US" sz="4800" dirty="0"/>
              <a:t> </a:t>
            </a:r>
            <a:r>
              <a:rPr lang="en-US" sz="4800" dirty="0" err="1"/>
              <a:t>confidențialitatea</a:t>
            </a:r>
            <a:r>
              <a:rPr lang="en-US" sz="4800" dirty="0"/>
              <a:t>.</a:t>
            </a: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8" y="2840471"/>
            <a:ext cx="2167283" cy="3643455"/>
          </a:xfrm>
        </p:spPr>
        <p:txBody>
          <a:bodyPr>
            <a:normAutofit/>
          </a:bodyPr>
          <a:lstStyle/>
          <a:p>
            <a:pPr algn="ctr">
              <a:defRPr/>
            </a:pPr>
            <a:b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</a:br>
            <a:b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</a:br>
            <a: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  <a:t>CINCI CHEI</a:t>
            </a:r>
            <a:b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</a:br>
            <a:r>
              <a:rPr lang="en-US" sz="2600" dirty="0" err="1">
                <a:latin typeface="Futura LT Book"/>
                <a:cs typeface="Futura"/>
              </a:rPr>
              <a:t>pentru</a:t>
            </a:r>
            <a:r>
              <a:rPr lang="en-US" sz="2600" dirty="0">
                <a:latin typeface="Futura LT Book"/>
                <a:cs typeface="Futura"/>
              </a:rPr>
              <a:t> </a:t>
            </a:r>
            <a:r>
              <a:rPr lang="en-US" sz="2600" dirty="0" err="1">
                <a:latin typeface="Futura LT Book"/>
                <a:cs typeface="Futura"/>
              </a:rPr>
              <a:t>lucrarea</a:t>
            </a:r>
            <a:r>
              <a:rPr lang="en-US" sz="2600" dirty="0">
                <a:latin typeface="Futura LT Book"/>
                <a:cs typeface="Futura"/>
              </a:rPr>
              <a:t> de </a:t>
            </a:r>
            <a:r>
              <a:rPr lang="en-US" sz="2600" dirty="0" err="1">
                <a:latin typeface="Futura LT Book"/>
                <a:cs typeface="Futura"/>
              </a:rPr>
              <a:t>recuperare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Păstrarea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confidențialității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înseamnă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atenție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prejudecăți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ca propria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poveste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copleșească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dorința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 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ajuta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ascultăm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bârfim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trădăm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încrederea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persoanei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56617" y="217344"/>
            <a:ext cx="9564624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Activitate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de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grup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b="1" dirty="0"/>
              <a:t>ÎNTREBARE PENTRU DISCUȚIE: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lnSpc>
                <a:spcPts val="1800"/>
              </a:lnSpc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fel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putem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contribui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crearea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unor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spații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sigure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biserica</a:t>
            </a:r>
            <a:endParaRPr lang="en-US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noastră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persoanele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care au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suferit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abuzuri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Construiește</a:t>
            </a:r>
            <a:r>
              <a:rPr lang="en-US" sz="4800" dirty="0">
                <a:solidFill>
                  <a:srgbClr val="5E6373"/>
                </a:solidFill>
              </a:rPr>
              <a:t> o </a:t>
            </a:r>
            <a:r>
              <a:rPr lang="en-US" sz="4800" dirty="0" err="1">
                <a:solidFill>
                  <a:srgbClr val="5E6373"/>
                </a:solidFill>
              </a:rPr>
              <a:t>echipă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Înțelege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obstacolele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Ascultă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eficient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>
                <a:solidFill>
                  <a:srgbClr val="5E6373"/>
                </a:solidFill>
              </a:rPr>
              <a:t>Păstrează</a:t>
            </a:r>
            <a:r>
              <a:rPr lang="en-US" sz="4800" dirty="0">
                <a:solidFill>
                  <a:srgbClr val="5E6373"/>
                </a:solidFill>
              </a:rPr>
              <a:t> </a:t>
            </a:r>
            <a:r>
              <a:rPr lang="en-US" sz="4800" dirty="0" err="1">
                <a:solidFill>
                  <a:srgbClr val="5E6373"/>
                </a:solidFill>
              </a:rPr>
              <a:t>confidențialitatea</a:t>
            </a:r>
            <a:r>
              <a:rPr lang="en-US" sz="4800" dirty="0">
                <a:solidFill>
                  <a:srgbClr val="5E6373"/>
                </a:solidFill>
              </a:rPr>
              <a:t>.</a:t>
            </a:r>
            <a:endParaRPr dirty="0"/>
          </a:p>
          <a:p>
            <a:pPr marL="914400" indent="-914400">
              <a:buFont typeface="+mj-lt"/>
              <a:buAutoNum type="arabicPeriod"/>
              <a:defRPr/>
            </a:pPr>
            <a:r>
              <a:rPr lang="en-US" sz="4800" dirty="0" err="1"/>
              <a:t>Oferă</a:t>
            </a:r>
            <a:r>
              <a:rPr lang="en-US" sz="4800" dirty="0"/>
              <a:t> </a:t>
            </a:r>
            <a:r>
              <a:rPr lang="en-US" sz="4800" dirty="0" err="1"/>
              <a:t>siguranță</a:t>
            </a:r>
            <a:r>
              <a:rPr lang="en-US" sz="4800" dirty="0"/>
              <a:t> </a:t>
            </a:r>
            <a:r>
              <a:rPr lang="en-US" sz="4800" dirty="0" err="1"/>
              <a:t>și</a:t>
            </a:r>
            <a:r>
              <a:rPr lang="en-US" sz="4800" dirty="0"/>
              <a:t> </a:t>
            </a:r>
            <a:r>
              <a:rPr lang="en-US" sz="4800" dirty="0" err="1"/>
              <a:t>sprijin</a:t>
            </a:r>
            <a:r>
              <a:rPr lang="en-US" sz="4800" dirty="0"/>
              <a:t>.</a:t>
            </a: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b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</a:br>
            <a:b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</a:br>
            <a:r>
              <a:rPr lang="en-US" sz="2600" b="1" dirty="0">
                <a:solidFill>
                  <a:srgbClr val="5E6373"/>
                </a:solidFill>
                <a:latin typeface="Futura"/>
                <a:cs typeface="Futura"/>
              </a:rPr>
              <a:t>CINCI CHEI </a:t>
            </a:r>
            <a:r>
              <a:rPr lang="en-US" sz="2600" dirty="0" err="1">
                <a:latin typeface="Futura LT Book"/>
              </a:rPr>
              <a:t>pentru</a:t>
            </a:r>
            <a:r>
              <a:rPr lang="en-US" sz="2600" dirty="0">
                <a:latin typeface="Futura LT Book"/>
              </a:rPr>
              <a:t> </a:t>
            </a:r>
            <a:r>
              <a:rPr lang="en-US" sz="2600" dirty="0" err="1">
                <a:latin typeface="Futura LT Book"/>
              </a:rPr>
              <a:t>lucrarea</a:t>
            </a:r>
            <a:r>
              <a:rPr lang="en-US" sz="2600" dirty="0">
                <a:latin typeface="Futura LT Book"/>
              </a:rPr>
              <a:t> de </a:t>
            </a:r>
            <a:r>
              <a:rPr lang="en-US" sz="2600" dirty="0" err="1">
                <a:latin typeface="Futura LT Book"/>
              </a:rPr>
              <a:t>recuperare</a:t>
            </a:r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Biserica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informată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despre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 </a:t>
            </a:r>
            <a:r>
              <a:rPr lang="en-US" sz="4000" b="1" dirty="0" err="1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traumă</a:t>
            </a:r>
            <a:r>
              <a:rPr lang="en-US" sz="4000" b="1" dirty="0">
                <a:effectLst/>
                <a:latin typeface="FUTURA MEDIUM" panose="020B0602020204020303" pitchFamily="34" charset="-79"/>
                <a:ea typeface="Aptos" panose="020B0004020202020204" pitchFamily="34" charset="0"/>
                <a:cs typeface="FUTURA MEDIUM" panose="020B0602020204020303" pitchFamily="34" charset="-79"/>
              </a:rPr>
              <a:t>:</a:t>
            </a:r>
            <a:endParaRPr lang="en-RO" sz="4000" dirty="0">
              <a:effectLst/>
              <a:latin typeface="Futura Medium" panose="020B0602020204020303" pitchFamily="34" charset="-79"/>
              <a:ea typeface="Aptos" panose="020B0004020202020204" pitchFamily="34" charset="0"/>
              <a:cs typeface="Futura Medium" panose="020B0602020204020303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Va face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planuri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bunăstarea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generală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tuturor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membrilor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oferi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modalități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care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oamenii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găsească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sprijin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emoțional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oportunități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construi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relații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28801" y="2118070"/>
            <a:ext cx="7499928" cy="407865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Siguranța</a:t>
            </a:r>
            <a:r>
              <a:rPr lang="en-US" dirty="0"/>
              <a:t> </a:t>
            </a:r>
            <a:r>
              <a:rPr lang="en-US" dirty="0" err="1"/>
              <a:t>înseamnă</a:t>
            </a:r>
            <a:r>
              <a:rPr lang="en-US" dirty="0"/>
              <a:t> </a:t>
            </a:r>
            <a:r>
              <a:rPr lang="en-US" dirty="0" err="1"/>
              <a:t>când</a:t>
            </a:r>
            <a:r>
              <a:rPr lang="en-US" dirty="0"/>
              <a:t>:</a:t>
            </a:r>
          </a:p>
          <a:p>
            <a:pPr marL="0" indent="0">
              <a:buNone/>
              <a:defRPr/>
            </a:pPr>
            <a:endParaRPr dirty="0"/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Oamenii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simt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confortabil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ceară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ceea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au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nevoie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Ascultătorii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știu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cum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găsească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ajutor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atunci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când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este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nevoie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el.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Oamenii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au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încredere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istorisirile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lor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vor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ascultate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Ascultătorii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păstrează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confidențialitatea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 tot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ceea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este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necesar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1800"/>
              </a:lnSpc>
              <a:buNone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auto">
          <a:xfrm>
            <a:off x="1828801" y="726200"/>
            <a:ext cx="9316278" cy="1507135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biserica</a:t>
            </a:r>
            <a:r>
              <a:rPr lang="en-US" dirty="0"/>
              <a:t> </a:t>
            </a:r>
            <a:r>
              <a:rPr lang="en-US" dirty="0" err="1"/>
              <a:t>informată</a:t>
            </a:r>
            <a:r>
              <a:rPr lang="en-US" dirty="0"/>
              <a:t> cu </a:t>
            </a:r>
            <a:r>
              <a:rPr lang="en-US" dirty="0" err="1"/>
              <a:t>privire</a:t>
            </a:r>
            <a:r>
              <a:rPr lang="en-US" dirty="0"/>
              <a:t> la </a:t>
            </a:r>
            <a:r>
              <a:rPr lang="en-US" dirty="0" err="1"/>
              <a:t>traumă</a:t>
            </a:r>
            <a:r>
              <a:rPr lang="en-US" dirty="0"/>
              <a:t>:</a:t>
            </a: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37234" y="2055811"/>
            <a:ext cx="7499928" cy="3939509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Dezvoltă</a:t>
            </a:r>
            <a:r>
              <a:rPr lang="en-US" i="1" dirty="0">
                <a:solidFill>
                  <a:srgbClr val="A1646A"/>
                </a:solidFill>
                <a:latin typeface="Futura Medium"/>
                <a:cs typeface="Futura Medium"/>
              </a:rPr>
              <a:t> </a:t>
            </a: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încrederea</a:t>
            </a:r>
            <a:r>
              <a:rPr lang="en-US" i="1" dirty="0">
                <a:solidFill>
                  <a:srgbClr val="A1646A"/>
                </a:solidFill>
                <a:latin typeface="Futura Medium"/>
                <a:cs typeface="Futura Medium"/>
              </a:rPr>
              <a:t>,</a:t>
            </a:r>
            <a:r>
              <a:rPr lang="en-US" dirty="0"/>
              <a:t> </a:t>
            </a:r>
            <a:r>
              <a:rPr lang="en-US" dirty="0" err="1"/>
              <a:t>astfel</a:t>
            </a:r>
            <a:r>
              <a:rPr lang="en-US" dirty="0"/>
              <a:t> </a:t>
            </a:r>
            <a:r>
              <a:rPr lang="en-US" dirty="0" err="1"/>
              <a:t>încât</a:t>
            </a:r>
            <a:r>
              <a:rPr lang="en-US" dirty="0"/>
              <a:t>:</a:t>
            </a:r>
            <a:endParaRPr dirty="0"/>
          </a:p>
          <a:p>
            <a:pPr>
              <a:defRPr/>
            </a:pPr>
            <a:r>
              <a:rPr lang="en-US" dirty="0" err="1"/>
              <a:t>Există</a:t>
            </a:r>
            <a:r>
              <a:rPr lang="en-US" dirty="0"/>
              <a:t> </a:t>
            </a:r>
            <a:r>
              <a:rPr lang="en-US" dirty="0" err="1"/>
              <a:t>transparență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Liderii</a:t>
            </a:r>
            <a:r>
              <a:rPr lang="en-US" dirty="0"/>
              <a:t> sunt </a:t>
            </a:r>
            <a:r>
              <a:rPr lang="en-US" dirty="0" err="1"/>
              <a:t>corecți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demni</a:t>
            </a:r>
            <a:r>
              <a:rPr lang="en-US" dirty="0"/>
              <a:t> de </a:t>
            </a:r>
            <a:r>
              <a:rPr lang="en-US" dirty="0" err="1"/>
              <a:t>încredere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Așteptările</a:t>
            </a:r>
            <a:r>
              <a:rPr lang="en-US" dirty="0"/>
              <a:t> sunt </a:t>
            </a:r>
            <a:r>
              <a:rPr lang="en-US" dirty="0" err="1"/>
              <a:t>clare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Exprimarea</a:t>
            </a:r>
            <a:r>
              <a:rPr lang="en-US" dirty="0"/>
              <a:t> </a:t>
            </a:r>
            <a:r>
              <a:rPr lang="en-US" dirty="0" err="1"/>
              <a:t>simțămintelor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posibilă</a:t>
            </a:r>
            <a:r>
              <a:rPr lang="en-US" dirty="0"/>
              <a:t>.</a:t>
            </a:r>
            <a:endParaRPr dirty="0"/>
          </a:p>
          <a:p>
            <a:pPr>
              <a:defRPr/>
            </a:pPr>
            <a:r>
              <a:rPr lang="en-US" dirty="0" err="1"/>
              <a:t>Oamenii</a:t>
            </a:r>
            <a:r>
              <a:rPr lang="en-US" dirty="0"/>
              <a:t> </a:t>
            </a:r>
            <a:r>
              <a:rPr lang="en-US" dirty="0" err="1"/>
              <a:t>știu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asculte</a:t>
            </a:r>
            <a:r>
              <a:rPr lang="en-US" dirty="0"/>
              <a:t>.</a:t>
            </a:r>
            <a:endParaRPr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auto">
          <a:xfrm>
            <a:off x="1559496" y="730248"/>
            <a:ext cx="9931947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err="1">
                <a:cs typeface="Futura Medium"/>
              </a:rPr>
              <a:t>Biserica</a:t>
            </a:r>
            <a:r>
              <a:rPr lang="en-US" dirty="0">
                <a:cs typeface="Futura Medium"/>
              </a:rPr>
              <a:t> </a:t>
            </a:r>
            <a:r>
              <a:rPr lang="en-US" dirty="0" err="1">
                <a:cs typeface="Futura Medium"/>
              </a:rPr>
              <a:t>informată</a:t>
            </a:r>
            <a:r>
              <a:rPr lang="en-US" dirty="0">
                <a:cs typeface="Futura Medium"/>
              </a:rPr>
              <a:t> cu </a:t>
            </a:r>
            <a:r>
              <a:rPr lang="en-US" dirty="0" err="1">
                <a:cs typeface="Futura Medium"/>
              </a:rPr>
              <a:t>privire</a:t>
            </a:r>
            <a:r>
              <a:rPr lang="en-US" dirty="0">
                <a:cs typeface="Futura Medium"/>
              </a:rPr>
              <a:t> la </a:t>
            </a:r>
            <a:r>
              <a:rPr lang="en-US" dirty="0" err="1">
                <a:cs typeface="Futura Medium"/>
              </a:rPr>
              <a:t>traumă</a:t>
            </a: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848429" y="2058436"/>
            <a:ext cx="7499928" cy="364345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i="1" dirty="0">
                <a:solidFill>
                  <a:srgbClr val="A1646A"/>
                </a:solidFill>
                <a:latin typeface="Futura Medium"/>
                <a:cs typeface="Futura Medium"/>
              </a:rPr>
              <a:t>Va </a:t>
            </a: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crea</a:t>
            </a:r>
            <a:r>
              <a:rPr lang="en-US" i="1" dirty="0">
                <a:solidFill>
                  <a:srgbClr val="A1646A"/>
                </a:solidFill>
                <a:latin typeface="Futura Medium"/>
                <a:cs typeface="Futura Medium"/>
              </a:rPr>
              <a:t> </a:t>
            </a: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grupuri</a:t>
            </a:r>
            <a:r>
              <a:rPr lang="en-US" i="1" dirty="0">
                <a:solidFill>
                  <a:srgbClr val="A1646A"/>
                </a:solidFill>
                <a:latin typeface="Futura Medium"/>
                <a:cs typeface="Futura Medium"/>
              </a:rPr>
              <a:t> </a:t>
            </a:r>
            <a:r>
              <a:rPr lang="en-US" i="1" dirty="0" err="1">
                <a:solidFill>
                  <a:srgbClr val="A1646A"/>
                </a:solidFill>
                <a:latin typeface="Futura Medium"/>
                <a:cs typeface="Futura Medium"/>
              </a:rPr>
              <a:t>suport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:</a:t>
            </a:r>
          </a:p>
          <a:p>
            <a:pPr marL="0" indent="0">
              <a:buNone/>
              <a:defRPr/>
            </a:pPr>
            <a:endParaRPr dirty="0"/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supraviețuitorii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abuzului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recuperare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post-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divorț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sprijin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caz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deces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 bwMode="auto">
          <a:xfrm>
            <a:off x="1848429" y="732873"/>
            <a:ext cx="9226826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/>
              <a:t>Biserica</a:t>
            </a:r>
            <a:r>
              <a:rPr lang="en-US" sz="4000" dirty="0"/>
              <a:t> </a:t>
            </a:r>
            <a:r>
              <a:rPr lang="en-US" sz="4000" dirty="0" err="1"/>
              <a:t>informată</a:t>
            </a:r>
            <a:r>
              <a:rPr lang="en-US" sz="4000" dirty="0"/>
              <a:t> cu </a:t>
            </a:r>
            <a:r>
              <a:rPr lang="en-US" sz="4000" dirty="0" err="1"/>
              <a:t>privire</a:t>
            </a:r>
            <a:r>
              <a:rPr lang="en-US" sz="4000" dirty="0"/>
              <a:t> la </a:t>
            </a:r>
            <a:r>
              <a:rPr lang="en-US" sz="4000" dirty="0" err="1"/>
              <a:t>traumă</a:t>
            </a:r>
            <a:endParaRPr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329872" y="217344"/>
            <a:ext cx="7894782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solidFill>
                  <a:schemeClr val="bg1"/>
                </a:solidFill>
                <a:latin typeface="Futura LT Book"/>
              </a:rPr>
              <a:t>Ce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este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trauma?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Trauma </a:t>
            </a:r>
            <a:r>
              <a:rPr lang="en-US" dirty="0" err="1"/>
              <a:t>rezultă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urma</a:t>
            </a:r>
            <a:r>
              <a:rPr lang="en-US" dirty="0"/>
              <a:t> </a:t>
            </a:r>
            <a:r>
              <a:rPr lang="en-US" dirty="0" err="1"/>
              <a:t>unui</a:t>
            </a:r>
            <a:r>
              <a:rPr lang="en-US" dirty="0"/>
              <a:t> </a:t>
            </a:r>
            <a:r>
              <a:rPr lang="en-US" dirty="0" err="1"/>
              <a:t>eveniment</a:t>
            </a:r>
            <a:r>
              <a:rPr lang="en-US" dirty="0"/>
              <a:t>, a </a:t>
            </a:r>
            <a:r>
              <a:rPr lang="en-US" dirty="0" err="1"/>
              <a:t>unei</a:t>
            </a:r>
            <a:r>
              <a:rPr lang="en-US" dirty="0"/>
              <a:t> </a:t>
            </a:r>
            <a:r>
              <a:rPr lang="en-US" dirty="0" err="1"/>
              <a:t>serii</a:t>
            </a:r>
            <a:r>
              <a:rPr lang="en-US" dirty="0"/>
              <a:t> de </a:t>
            </a:r>
            <a:r>
              <a:rPr lang="en-US" dirty="0" err="1"/>
              <a:t>evenimente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a </a:t>
            </a:r>
            <a:r>
              <a:rPr lang="en-US" dirty="0" err="1"/>
              <a:t>unui</a:t>
            </a:r>
            <a:r>
              <a:rPr lang="en-US" dirty="0"/>
              <a:t> set de </a:t>
            </a:r>
            <a:r>
              <a:rPr lang="en-US" dirty="0" err="1"/>
              <a:t>circumstanțe</a:t>
            </a:r>
            <a:r>
              <a:rPr lang="en-US" dirty="0"/>
              <a:t> care sunt </a:t>
            </a:r>
            <a:r>
              <a:rPr lang="en-US" dirty="0" err="1"/>
              <a:t>resimțite</a:t>
            </a:r>
            <a:r>
              <a:rPr lang="en-US" dirty="0"/>
              <a:t> de un </a:t>
            </a:r>
            <a:r>
              <a:rPr lang="en-US" dirty="0" err="1"/>
              <a:t>individ</a:t>
            </a:r>
            <a:r>
              <a:rPr lang="en-US" dirty="0"/>
              <a:t> ca </a:t>
            </a:r>
            <a:r>
              <a:rPr lang="en-US" dirty="0" err="1"/>
              <a:t>fiind</a:t>
            </a:r>
            <a:r>
              <a:rPr lang="en-US" dirty="0"/>
              <a:t> </a:t>
            </a:r>
            <a:r>
              <a:rPr lang="en-US" dirty="0" err="1"/>
              <a:t>dăunătoare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amenințătoare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viață</a:t>
            </a:r>
            <a:r>
              <a:rPr lang="en-US" dirty="0"/>
              <a:t>.</a:t>
            </a:r>
          </a:p>
          <a:p>
            <a:pPr>
              <a:defRPr/>
            </a:pPr>
            <a:r>
              <a:rPr lang="en-US" dirty="0" err="1"/>
              <a:t>Deși</a:t>
            </a:r>
            <a:r>
              <a:rPr lang="en-US" dirty="0"/>
              <a:t> sunt </a:t>
            </a:r>
            <a:r>
              <a:rPr lang="en-US" dirty="0" err="1"/>
              <a:t>unice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fiecare</a:t>
            </a:r>
            <a:r>
              <a:rPr lang="en-US" dirty="0"/>
              <a:t> </a:t>
            </a:r>
            <a:r>
              <a:rPr lang="en-US" dirty="0" err="1"/>
              <a:t>individ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parte</a:t>
            </a:r>
            <a:r>
              <a:rPr lang="en-US" dirty="0"/>
              <a:t>, </a:t>
            </a:r>
            <a:r>
              <a:rPr lang="en-US" dirty="0" err="1"/>
              <a:t>în</a:t>
            </a:r>
            <a:r>
              <a:rPr lang="en-US" dirty="0"/>
              <a:t> general, </a:t>
            </a:r>
            <a:r>
              <a:rPr lang="en-US" dirty="0" err="1"/>
              <a:t>experiențele</a:t>
            </a:r>
            <a:r>
              <a:rPr lang="en-US" dirty="0"/>
              <a:t> </a:t>
            </a:r>
            <a:r>
              <a:rPr lang="en-US" dirty="0" err="1"/>
              <a:t>traumatice</a:t>
            </a:r>
            <a:r>
              <a:rPr lang="en-US" dirty="0"/>
              <a:t> pot </a:t>
            </a:r>
            <a:r>
              <a:rPr lang="en-US" dirty="0" err="1"/>
              <a:t>provoca</a:t>
            </a:r>
            <a:r>
              <a:rPr lang="en-US" dirty="0"/>
              <a:t> </a:t>
            </a:r>
            <a:r>
              <a:rPr lang="en-US" dirty="0" err="1"/>
              <a:t>efecte</a:t>
            </a:r>
            <a:r>
              <a:rPr lang="en-US" dirty="0"/>
              <a:t> adverse de </a:t>
            </a:r>
            <a:r>
              <a:rPr lang="en-US" dirty="0" err="1"/>
              <a:t>durată</a:t>
            </a:r>
            <a:r>
              <a:rPr lang="en-US" dirty="0"/>
              <a:t>, </a:t>
            </a:r>
            <a:r>
              <a:rPr lang="en-US" dirty="0" err="1"/>
              <a:t>limitând</a:t>
            </a:r>
            <a:r>
              <a:rPr lang="en-US" dirty="0"/>
              <a:t> </a:t>
            </a:r>
            <a:r>
              <a:rPr lang="en-US" dirty="0" err="1"/>
              <a:t>capacitatea</a:t>
            </a:r>
            <a:r>
              <a:rPr lang="en-US" dirty="0"/>
              <a:t> de a </a:t>
            </a:r>
            <a:r>
              <a:rPr lang="en-US" dirty="0" err="1"/>
              <a:t>funcționa</a:t>
            </a:r>
            <a:r>
              <a:rPr lang="en-US" dirty="0"/>
              <a:t> cu success </a:t>
            </a:r>
            <a:r>
              <a:rPr lang="en-US" dirty="0" err="1"/>
              <a:t>sau</a:t>
            </a:r>
            <a:r>
              <a:rPr lang="en-US" dirty="0"/>
              <a:t> de a </a:t>
            </a:r>
            <a:r>
              <a:rPr lang="en-US" dirty="0" err="1"/>
              <a:t>atinge</a:t>
            </a:r>
            <a:r>
              <a:rPr lang="en-US" dirty="0"/>
              <a:t> </a:t>
            </a:r>
            <a:r>
              <a:rPr lang="en-US" dirty="0" err="1"/>
              <a:t>bunăstarea</a:t>
            </a:r>
            <a:r>
              <a:rPr lang="en-US" dirty="0"/>
              <a:t> </a:t>
            </a:r>
            <a:r>
              <a:rPr lang="en-US" dirty="0" err="1"/>
              <a:t>mentală</a:t>
            </a:r>
            <a:r>
              <a:rPr lang="en-US" dirty="0"/>
              <a:t>, </a:t>
            </a:r>
            <a:r>
              <a:rPr lang="en-US" dirty="0" err="1"/>
              <a:t>fizică</a:t>
            </a:r>
            <a:r>
              <a:rPr lang="en-US" dirty="0"/>
              <a:t>, social, </a:t>
            </a:r>
            <a:r>
              <a:rPr lang="en-US" dirty="0" err="1"/>
              <a:t>emoțională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spirituală</a:t>
            </a:r>
            <a:r>
              <a:rPr lang="en-US" dirty="0"/>
              <a:t>. </a:t>
            </a:r>
            <a:endParaRPr lang="pt-BR" dirty="0"/>
          </a:p>
          <a:p>
            <a:pPr marL="0" indent="0" algn="r">
              <a:buNone/>
              <a:defRPr/>
            </a:pPr>
            <a:r>
              <a:rPr lang="pt-BR" sz="2000" u="sng" dirty="0">
                <a:hlinkClick r:id="rId3" tooltip="https://www.gov.uk/"/>
              </a:rPr>
              <a:t>https://www.gov.uk</a:t>
            </a:r>
            <a:endParaRPr lang="pt-BR" sz="2000" dirty="0"/>
          </a:p>
          <a:p>
            <a:pPr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Activitate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de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grup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b="1" dirty="0"/>
              <a:t>ÎNTREBARE PENTRU DISCUȚIE:</a:t>
            </a:r>
            <a:endParaRPr lang="en-US" dirty="0"/>
          </a:p>
          <a:p>
            <a:pPr indent="228600">
              <a:lnSpc>
                <a:spcPts val="1800"/>
              </a:lnSpc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Dacă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alegeți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unul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dintre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aceste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grupuri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suport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funcționa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 o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slujbă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comunitară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bisericii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persoanele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traumatizate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care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acela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 </a:t>
            </a:r>
          </a:p>
          <a:p>
            <a:pPr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Grupuri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supraviețuitorii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abuzului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Grupuri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recuperare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post-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divorț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Grupuri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sprijin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caz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deces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Ce </a:t>
            </a:r>
            <a:r>
              <a:rPr lang="en-US" dirty="0" err="1">
                <a:ea typeface="Aptos" panose="020B0004020202020204" pitchFamily="34" charset="0"/>
                <a:cs typeface="Times New Roman" panose="02020603050405020304" pitchFamily="18" charset="0"/>
              </a:rPr>
              <a:t>alte</a:t>
            </a: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Aptos" panose="020B0004020202020204" pitchFamily="34" charset="0"/>
                <a:cs typeface="Times New Roman" panose="02020603050405020304" pitchFamily="18" charset="0"/>
              </a:rPr>
              <a:t>grupuri</a:t>
            </a: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a typeface="Aptos" panose="020B0004020202020204" pitchFamily="34" charset="0"/>
                <a:cs typeface="Times New Roman" panose="02020603050405020304" pitchFamily="18" charset="0"/>
              </a:rPr>
              <a:t>sprijin</a:t>
            </a: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Aptos" panose="020B0004020202020204" pitchFamily="34" charset="0"/>
                <a:cs typeface="Times New Roman" panose="02020603050405020304" pitchFamily="18" charset="0"/>
              </a:rPr>
              <a:t>ar</a:t>
            </a: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a typeface="Aptos" panose="020B0004020202020204" pitchFamily="34" charset="0"/>
                <a:cs typeface="Times New Roman" panose="02020603050405020304" pitchFamily="18" charset="0"/>
              </a:rPr>
              <a:t>putea</a:t>
            </a: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fi utile? </a:t>
            </a:r>
            <a:endParaRPr lang="pt-B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Ascultarea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eficientă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Ascultarea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eficientă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crucială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într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-o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călătorie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vindecare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Unele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roluri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pe care le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îndeplinește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un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ascultător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o pot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îngreuna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  <a:defRPr/>
            </a:pPr>
            <a:endParaRPr lang="en-US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457200">
              <a:lnSpc>
                <a:spcPts val="1800"/>
              </a:lnSpc>
            </a:pP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Acest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exercițiu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ajută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identificarea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comportamentelor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greșite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timpul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ascultării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Activitate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de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grup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3657600" lvl="8" indent="0">
              <a:buNone/>
              <a:defRPr/>
            </a:pPr>
            <a:r>
              <a:rPr lang="en-US" sz="2800" b="1" dirty="0"/>
              <a:t>ROLURI </a:t>
            </a:r>
            <a:r>
              <a:rPr lang="en-US" sz="2800" b="1"/>
              <a:t>PENTRU ASCULTĂTOR:</a:t>
            </a:r>
            <a:endParaRPr lang="en-US" sz="2800" b="1" dirty="0"/>
          </a:p>
          <a:p>
            <a:pPr marL="3657600" lvl="8" indent="0">
              <a:buNone/>
              <a:defRPr/>
            </a:pPr>
            <a:endParaRPr lang="en-US" dirty="0"/>
          </a:p>
          <a:p>
            <a:pPr lvl="8">
              <a:defRPr/>
            </a:pPr>
            <a:r>
              <a:rPr lang="en-US" sz="2800" dirty="0" err="1"/>
              <a:t>Criticul</a:t>
            </a:r>
            <a:endParaRPr dirty="0"/>
          </a:p>
          <a:p>
            <a:pPr lvl="8">
              <a:defRPr/>
            </a:pPr>
            <a:r>
              <a:rPr lang="en-US" sz="2800" dirty="0" err="1"/>
              <a:t>Indiferentul</a:t>
            </a:r>
            <a:endParaRPr dirty="0"/>
          </a:p>
          <a:p>
            <a:pPr lvl="8">
              <a:defRPr/>
            </a:pPr>
            <a:r>
              <a:rPr lang="en-US" sz="2800" dirty="0" err="1"/>
              <a:t>Editorul</a:t>
            </a:r>
            <a:endParaRPr dirty="0"/>
          </a:p>
          <a:p>
            <a:pPr lvl="8">
              <a:defRPr/>
            </a:pPr>
            <a:r>
              <a:rPr lang="en-US" sz="2800" dirty="0" err="1"/>
              <a:t>Prietenul</a:t>
            </a:r>
            <a:r>
              <a:rPr lang="en-US" sz="2800" dirty="0"/>
              <a:t> </a:t>
            </a:r>
            <a:r>
              <a:rPr lang="en-US" sz="2800" dirty="0" err="1"/>
              <a:t>grijuliu</a:t>
            </a:r>
            <a:endParaRPr dirty="0"/>
          </a:p>
          <a:p>
            <a:pPr lvl="8">
              <a:defRPr/>
            </a:pPr>
            <a:r>
              <a:rPr lang="en-US" sz="2800" dirty="0" err="1"/>
              <a:t>Predicatorul</a:t>
            </a:r>
            <a:endParaRPr dirty="0"/>
          </a:p>
          <a:p>
            <a:pPr lvl="8">
              <a:defRPr/>
            </a:pPr>
            <a:r>
              <a:rPr lang="en-US" sz="2800" dirty="0" err="1"/>
              <a:t>Managerul</a:t>
            </a:r>
            <a:endParaRPr dirty="0"/>
          </a:p>
          <a:p>
            <a:pPr lvl="8">
              <a:defRPr/>
            </a:pPr>
            <a:r>
              <a:rPr lang="en-US" sz="2800" dirty="0" err="1"/>
              <a:t>Atotștiutorul</a:t>
            </a:r>
            <a:endParaRPr dirty="0"/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>
                <a:latin typeface="Futura LT Book"/>
              </a:rPr>
              <a:t>Ellen G. White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pt-BR" dirty="0"/>
          </a:p>
          <a:p>
            <a:pPr marL="0" indent="0" algn="ctr">
              <a:buNone/>
              <a:defRPr/>
            </a:pPr>
            <a:r>
              <a:rPr lang="en-US" dirty="0"/>
              <a:t>„Noi </a:t>
            </a:r>
            <a:r>
              <a:rPr lang="en-US" dirty="0" err="1"/>
              <a:t>suntem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cuprinși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marea</a:t>
            </a:r>
            <a:r>
              <a:rPr lang="en-US" dirty="0"/>
              <a:t>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familie</a:t>
            </a:r>
            <a:r>
              <a:rPr lang="en-US" b="1" dirty="0">
                <a:solidFill>
                  <a:srgbClr val="A1646A"/>
                </a:solidFill>
                <a:latin typeface="Futura"/>
                <a:cs typeface="Futura"/>
              </a:rPr>
              <a:t> </a:t>
            </a:r>
            <a:r>
              <a:rPr lang="en-US" dirty="0"/>
              <a:t>a </a:t>
            </a:r>
            <a:r>
              <a:rPr lang="en-US" dirty="0" err="1"/>
              <a:t>omenirii</a:t>
            </a:r>
            <a:r>
              <a:rPr lang="en-US" dirty="0"/>
              <a:t>,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ce</a:t>
            </a:r>
            <a:r>
              <a:rPr lang="en-US" dirty="0"/>
              <a:t> </a:t>
            </a:r>
            <a:r>
              <a:rPr lang="en-US" dirty="0" err="1"/>
              <a:t>facem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a le fi de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folos</a:t>
            </a:r>
            <a:r>
              <a:rPr lang="en-US" dirty="0"/>
              <a:t> </a:t>
            </a:r>
            <a:r>
              <a:rPr lang="en-US" dirty="0" err="1"/>
              <a:t>altora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a-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ridica</a:t>
            </a:r>
            <a:r>
              <a:rPr lang="en-US" b="1" dirty="0">
                <a:latin typeface="Futura"/>
                <a:cs typeface="Futura"/>
              </a:rPr>
              <a:t> </a:t>
            </a:r>
            <a:r>
              <a:rPr lang="en-US" dirty="0">
                <a:cs typeface="Futura"/>
              </a:rPr>
              <a:t>se </a:t>
            </a:r>
            <a:r>
              <a:rPr lang="en-US" dirty="0" err="1">
                <a:cs typeface="Futura"/>
              </a:rPr>
              <a:t>î</a:t>
            </a:r>
            <a:r>
              <a:rPr lang="en-US" dirty="0" err="1"/>
              <a:t>napoiază</a:t>
            </a:r>
            <a:r>
              <a:rPr lang="en-US" dirty="0"/>
              <a:t> la </a:t>
            </a:r>
            <a:r>
              <a:rPr lang="en-US" dirty="0" err="1"/>
              <a:t>noi</a:t>
            </a:r>
            <a:r>
              <a:rPr lang="en-US" dirty="0"/>
              <a:t> sub forma </a:t>
            </a:r>
            <a:r>
              <a:rPr lang="en-US" b="1" dirty="0" err="1">
                <a:solidFill>
                  <a:srgbClr val="5E6373"/>
                </a:solidFill>
                <a:latin typeface="Futura"/>
                <a:cs typeface="Futura"/>
              </a:rPr>
              <a:t>binecuvântărilor</a:t>
            </a:r>
            <a:r>
              <a:rPr lang="en-US" dirty="0"/>
              <a:t>.”</a:t>
            </a:r>
            <a:endParaRPr dirty="0"/>
          </a:p>
          <a:p>
            <a:pPr marL="0" indent="0" algn="ctr">
              <a:buNone/>
              <a:defRPr/>
            </a:pPr>
            <a:r>
              <a:rPr lang="en-US" sz="1800" dirty="0"/>
              <a:t>—</a:t>
            </a:r>
            <a:r>
              <a:rPr lang="en-US" sz="1800" i="1" dirty="0" err="1"/>
              <a:t>Patriarhi</a:t>
            </a:r>
            <a:r>
              <a:rPr lang="en-US" sz="1800" i="1" dirty="0"/>
              <a:t> </a:t>
            </a:r>
            <a:r>
              <a:rPr lang="en-US" sz="1800" i="1" dirty="0" err="1"/>
              <a:t>și</a:t>
            </a:r>
            <a:r>
              <a:rPr lang="en-US" sz="1800" i="1" dirty="0"/>
              <a:t> </a:t>
            </a:r>
            <a:r>
              <a:rPr lang="en-US" sz="1800" i="1" dirty="0" err="1"/>
              <a:t>profeți</a:t>
            </a:r>
            <a:r>
              <a:rPr lang="en-US" sz="1800" i="1" dirty="0"/>
              <a:t>,</a:t>
            </a:r>
            <a:r>
              <a:rPr lang="en-US" sz="1800" dirty="0"/>
              <a:t> p. 534 (</a:t>
            </a:r>
            <a:r>
              <a:rPr lang="en-US" sz="1800" dirty="0" err="1"/>
              <a:t>în</a:t>
            </a:r>
            <a:r>
              <a:rPr lang="en-US" sz="1800" dirty="0"/>
              <a:t> orig.)</a:t>
            </a:r>
            <a:endParaRPr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Futura LT Book"/>
              </a:rPr>
              <a:t>1 </a:t>
            </a:r>
            <a:r>
              <a:rPr lang="en-US" sz="4000" dirty="0" err="1">
                <a:latin typeface="Futura LT Book"/>
              </a:rPr>
              <a:t>Tesaloniceni</a:t>
            </a:r>
            <a:r>
              <a:rPr lang="en-US" sz="4000" dirty="0">
                <a:latin typeface="Futura LT Book"/>
              </a:rPr>
              <a:t> 5:11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r>
              <a:rPr lang="en-US" dirty="0"/>
              <a:t>„De </a:t>
            </a:r>
            <a:r>
              <a:rPr lang="en-US" dirty="0" err="1"/>
              <a:t>aceea</a:t>
            </a:r>
            <a:r>
              <a:rPr lang="en-US" dirty="0"/>
              <a:t>,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mângâiați-vă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 </a:t>
            </a:r>
            <a:r>
              <a:rPr lang="en-US" b="1" dirty="0" err="1">
                <a:solidFill>
                  <a:srgbClr val="A1646A"/>
                </a:solidFill>
                <a:latin typeface="Futura"/>
                <a:cs typeface="Futura"/>
              </a:rPr>
              <a:t>întăriți-vă</a:t>
            </a:r>
            <a:r>
              <a:rPr lang="en-US" b="1" dirty="0">
                <a:latin typeface="Futura"/>
                <a:cs typeface="Futura"/>
              </a:rPr>
              <a:t> </a:t>
            </a:r>
            <a:r>
              <a:rPr lang="en-US" dirty="0" err="1">
                <a:cs typeface="Futura"/>
              </a:rPr>
              <a:t>unul</a:t>
            </a:r>
            <a:r>
              <a:rPr lang="en-US" dirty="0">
                <a:cs typeface="Futura"/>
              </a:rPr>
              <a:t> pe </a:t>
            </a:r>
            <a:r>
              <a:rPr lang="en-US" dirty="0" err="1">
                <a:cs typeface="Futura"/>
              </a:rPr>
              <a:t>altul</a:t>
            </a:r>
            <a:r>
              <a:rPr lang="en-US" dirty="0"/>
              <a:t>, </a:t>
            </a:r>
            <a:endParaRPr dirty="0"/>
          </a:p>
          <a:p>
            <a:pPr marL="0" indent="0" algn="ctr">
              <a:buNone/>
              <a:defRPr/>
            </a:pPr>
            <a:r>
              <a:rPr lang="en-US" dirty="0"/>
              <a:t>cum </a:t>
            </a:r>
            <a:r>
              <a:rPr lang="en-US" dirty="0" err="1"/>
              <a:t>faceți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adevăr</a:t>
            </a:r>
            <a:r>
              <a:rPr lang="en-US" dirty="0"/>
              <a:t>.”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Îți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simt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durerea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a typeface="Aptos" panose="020B0004020202020204" pitchFamily="34" charset="0"/>
                <a:cs typeface="Calibri" panose="020F0502020204030204" pitchFamily="34" charset="0"/>
              </a:rPr>
              <a:t>t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ânjesc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o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ating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o fac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se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topească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Da,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știu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nu pot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vedea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adevărat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amploarea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adâncimea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din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această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vale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întunecată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care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te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afli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Nu pot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știu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cu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adevărat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cât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ascuțit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este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cuțitul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în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sufletul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Calibri" panose="020F0502020204030204" pitchFamily="34" charset="0"/>
              </a:rPr>
              <a:t>tău</a:t>
            </a:r>
            <a:r>
              <a:rPr lang="en-US" dirty="0">
                <a:effectLst/>
                <a:ea typeface="Aptos" panose="020B0004020202020204" pitchFamily="34" charset="0"/>
                <a:cs typeface="Calibri" panose="020F0502020204030204" pitchFamily="34" charset="0"/>
              </a:rPr>
              <a:t> -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800" dirty="0" err="1">
                <a:latin typeface="Futura LT Book"/>
              </a:rPr>
              <a:t>Atingerea</a:t>
            </a:r>
            <a:br>
              <a:rPr lang="pt-BR" sz="2800" dirty="0">
                <a:latin typeface="Futura LT Book"/>
              </a:rPr>
            </a:br>
            <a:br>
              <a:rPr lang="pt-BR" sz="2800" dirty="0">
                <a:latin typeface="Futura LT Book"/>
              </a:rPr>
            </a:br>
            <a:endParaRPr lang="pt-BR" sz="2000" dirty="0">
              <a:latin typeface="Futura LT Boo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pentru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ești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această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cale ,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nu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eu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Dar am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cunoscut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alte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văi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inima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mai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poartă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cicatrici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de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cuțit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Dar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chiar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așa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Aș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merge pe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drumul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tău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să-ți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iau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durerea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aș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putea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Dar nu pot.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800" dirty="0" err="1">
                <a:latin typeface="Futura LT Book"/>
              </a:rPr>
              <a:t>Atingerea</a:t>
            </a:r>
            <a:br>
              <a:rPr lang="en-US" sz="2800" dirty="0">
                <a:latin typeface="Futura LT Book"/>
              </a:rPr>
            </a:br>
            <a:br>
              <a:rPr lang="pt-BR" sz="2800" dirty="0">
                <a:latin typeface="Futura LT Book"/>
              </a:rPr>
            </a:br>
            <a:br>
              <a:rPr lang="pt-BR" sz="2800" dirty="0">
                <a:latin typeface="Futura LT Book"/>
              </a:rPr>
            </a:br>
            <a:br>
              <a:rPr lang="pt-BR" sz="2800" dirty="0">
                <a:latin typeface="Futura LT Book"/>
              </a:rPr>
            </a:br>
            <a:endParaRPr lang="pt-BR" sz="2000" dirty="0">
              <a:latin typeface="Futura LT Boo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32363" y="1034473"/>
            <a:ext cx="7499928" cy="544945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totuși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poate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într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-un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fel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sau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altul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Pot fi o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mână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pe care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o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ții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întuneric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ntr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-un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fel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încercând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atenuez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acuitatea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durerii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Dar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dacă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nu...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ajuta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un pic </a:t>
            </a:r>
            <a:endParaRPr lang="en-RO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doar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ca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să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știi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că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îmi</a:t>
            </a:r>
            <a:r>
              <a:rPr lang="en-US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pasă</a:t>
            </a:r>
            <a:r>
              <a:rPr lang="en-US" sz="18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en-US" sz="1800" dirty="0">
              <a:latin typeface="Avenir Next Medium" panose="020B0503020202020204" pitchFamily="34" charset="0"/>
              <a:ea typeface="Aptos" panose="020B000402020202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latin typeface="Avenir Next Medium" panose="020B0503020202020204" pitchFamily="34" charset="0"/>
                <a:ea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US" sz="1800" dirty="0"/>
              <a:t>https://</a:t>
            </a:r>
            <a:r>
              <a:rPr lang="en-US" sz="1800" dirty="0" err="1"/>
              <a:t>www.rigden.co.uk</a:t>
            </a:r>
            <a:r>
              <a:rPr lang="en-US" sz="1800" dirty="0"/>
              <a:t>/poems/reaching-out/</a:t>
            </a:r>
            <a:endParaRPr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256309" y="2840471"/>
            <a:ext cx="2089728" cy="364345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2800" dirty="0" err="1">
                <a:latin typeface="Futura LT Book"/>
              </a:rPr>
              <a:t>Atingerea</a:t>
            </a:r>
            <a:br>
              <a:rPr lang="en-US" sz="2800" dirty="0">
                <a:latin typeface="Futura LT Book"/>
              </a:rPr>
            </a:br>
            <a:br>
              <a:rPr lang="en-US" sz="2800" dirty="0">
                <a:latin typeface="Futura LT Book"/>
              </a:rPr>
            </a:br>
            <a:br>
              <a:rPr lang="en-US" sz="2800" dirty="0">
                <a:latin typeface="Futura LT Book"/>
              </a:rPr>
            </a:br>
            <a:r>
              <a:rPr lang="en-US" sz="2000" dirty="0">
                <a:latin typeface="Futura LT Book"/>
              </a:rPr>
              <a:t>de Christine </a:t>
            </a:r>
            <a:r>
              <a:rPr lang="en-US" sz="2000" dirty="0" err="1">
                <a:latin typeface="Futura LT Book"/>
              </a:rPr>
              <a:t>Rigden</a:t>
            </a:r>
            <a:r>
              <a:rPr lang="en-US" sz="2000" dirty="0">
                <a:latin typeface="Futura LT Book"/>
              </a:rPr>
              <a:t> © 1989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Futura LT Book"/>
              </a:rPr>
              <a:t>Ce </a:t>
            </a:r>
            <a:r>
              <a:rPr lang="en-US" sz="4000" dirty="0" err="1">
                <a:latin typeface="Futura LT Book"/>
              </a:rPr>
              <a:t>părere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aveți</a:t>
            </a:r>
            <a:r>
              <a:rPr lang="en-US" sz="4000" dirty="0">
                <a:latin typeface="Futura LT Book"/>
              </a:rPr>
              <a:t> ?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pt-BR" dirty="0" err="1"/>
              <a:t>Ioan</a:t>
            </a:r>
            <a:r>
              <a:rPr lang="pt-BR" dirty="0"/>
              <a:t> 4:1-29</a:t>
            </a:r>
          </a:p>
          <a:p>
            <a:pPr marL="0" indent="0">
              <a:buNone/>
              <a:defRPr/>
            </a:pPr>
            <a:endParaRPr dirty="0"/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cerut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Isus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-I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băut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 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condus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El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conversația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spre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situația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familială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Ce 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făcut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-o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fie un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martor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atât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puternic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?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5" y="217344"/>
            <a:ext cx="995910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err="1">
                <a:latin typeface="Futura LT Book"/>
              </a:rPr>
              <a:t>Biserica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informată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despre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traumă</a:t>
            </a:r>
            <a:r>
              <a:rPr lang="en-US" sz="4000" dirty="0">
                <a:latin typeface="Futura LT Book"/>
              </a:rPr>
              <a:t> </a:t>
            </a:r>
            <a:r>
              <a:rPr lang="en-US" sz="4000" dirty="0" err="1">
                <a:latin typeface="Futura LT Book"/>
              </a:rPr>
              <a:t>este</a:t>
            </a:r>
            <a:r>
              <a:rPr lang="en-US" sz="4000" dirty="0">
                <a:latin typeface="Futura LT Book"/>
              </a:rPr>
              <a:t>: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endParaRPr lang="en-US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Este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conștientă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impactul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pe care trauma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are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asupra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vieții</a:t>
            </a:r>
            <a:endParaRPr lang="en-US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1800"/>
              </a:lnSpc>
              <a:buNone/>
            </a:pP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  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membrilor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ts val="1800"/>
              </a:lnSpc>
              <a:buNone/>
            </a:pP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Symbol" pitchFamily="2" charset="2"/>
              <a:buChar char=""/>
            </a:pP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Este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sensibilă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plină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compasiune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făcând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mediul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fie</a:t>
            </a:r>
          </a:p>
          <a:p>
            <a:pPr marL="0" lvl="0" indent="0">
              <a:lnSpc>
                <a:spcPts val="1800"/>
              </a:lnSpc>
              <a:buNone/>
            </a:pPr>
            <a:r>
              <a:rPr lang="en-US" dirty="0">
                <a:ea typeface="Aptos" panose="020B0004020202020204" pitchFamily="34" charset="0"/>
                <a:cs typeface="Times New Roman" panose="02020603050405020304" pitchFamily="18" charset="0"/>
              </a:rPr>
              <a:t>   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sigur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ca TOATĂ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lumea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poată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închina</a:t>
            </a:r>
            <a:r>
              <a:rPr lang="en-US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980" b="980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65546" y="217344"/>
            <a:ext cx="995910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000" b="1" dirty="0" err="1">
                <a:solidFill>
                  <a:schemeClr val="bg1"/>
                </a:solidFill>
                <a:latin typeface="Futura LT Book"/>
              </a:rPr>
              <a:t>Cinci</a:t>
            </a:r>
            <a:r>
              <a:rPr lang="en-US" sz="4000" b="1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Futura LT Book"/>
              </a:rPr>
              <a:t>chei</a:t>
            </a:r>
            <a:br>
              <a:rPr lang="en-US" sz="4000" b="1" dirty="0">
                <a:solidFill>
                  <a:schemeClr val="bg1"/>
                </a:solidFill>
                <a:latin typeface="Futura LT Book"/>
              </a:rPr>
            </a:b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pentru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lucrarea</a:t>
            </a:r>
            <a:r>
              <a:rPr lang="en-US" sz="4000" dirty="0">
                <a:solidFill>
                  <a:schemeClr val="bg1"/>
                </a:solidFill>
                <a:latin typeface="Futura LT Book"/>
              </a:rPr>
              <a:t> de </a:t>
            </a:r>
            <a:r>
              <a:rPr lang="en-US" sz="4000" dirty="0" err="1">
                <a:solidFill>
                  <a:schemeClr val="bg1"/>
                </a:solidFill>
                <a:latin typeface="Futura LT Book"/>
              </a:rPr>
              <a:t>recuperare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265546" y="2001116"/>
            <a:ext cx="9959109" cy="4351338"/>
          </a:xfrm>
        </p:spPr>
        <p:txBody>
          <a:bodyPr/>
          <a:lstStyle/>
          <a:p>
            <a:pPr>
              <a:lnSpc>
                <a:spcPts val="1800"/>
              </a:lnSpc>
            </a:pPr>
            <a:endParaRPr lang="en-US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endParaRPr lang="en-US" sz="24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Biserica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informată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despre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traumă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ts val="1800"/>
              </a:lnSpc>
              <a:buNone/>
            </a:pP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800"/>
              </a:lnSpc>
              <a:buFont typeface="+mj-lt"/>
              <a:buAutoNum type="arabicPeriod"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construi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o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echipă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conducere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ts val="1800"/>
              </a:lnSpc>
              <a:buFont typeface="+mj-lt"/>
              <a:buAutoNum type="arabicPeriod"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înțelege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barierele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pe care le pot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întâmpina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victimele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ts val="1800"/>
              </a:lnSpc>
              <a:buFont typeface="+mj-lt"/>
              <a:buAutoNum type="arabicPeriod"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asculta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eficient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ts val="1800"/>
              </a:lnSpc>
              <a:buFont typeface="+mj-lt"/>
              <a:buAutoNum type="arabicPeriod"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păstra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confidențialitatea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ts val="1800"/>
              </a:lnSpc>
              <a:buFont typeface="+mj-lt"/>
              <a:buAutoNum type="arabicPeriod"/>
            </a:pP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Va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oferi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siguranță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și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sprijin</a:t>
            </a:r>
            <a:r>
              <a:rPr lang="en-US" sz="24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RO" sz="24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arabicPeriod"/>
              <a:defRPr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1306</Words>
  <Application>Microsoft Macintosh PowerPoint</Application>
  <DocSecurity>0</DocSecurity>
  <PresentationFormat>Widescreen</PresentationFormat>
  <Paragraphs>254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8" baseType="lpstr">
      <vt:lpstr>Aptos</vt:lpstr>
      <vt:lpstr>Arial</vt:lpstr>
      <vt:lpstr>Avenir Next Medium</vt:lpstr>
      <vt:lpstr>Calibri</vt:lpstr>
      <vt:lpstr>Calibri Light</vt:lpstr>
      <vt:lpstr>Futura</vt:lpstr>
      <vt:lpstr>Futura LT Book</vt:lpstr>
      <vt:lpstr>FUTURA MEDIUM</vt:lpstr>
      <vt:lpstr>FUTURA MEDIUM</vt:lpstr>
      <vt:lpstr>Montserrat</vt:lpstr>
      <vt:lpstr>Montserrat ExtraBold</vt:lpstr>
      <vt:lpstr>Montserrat Medium</vt:lpstr>
      <vt:lpstr>Symbol</vt:lpstr>
      <vt:lpstr>Office Theme</vt:lpstr>
      <vt:lpstr>PowerPoint Presentation</vt:lpstr>
      <vt:lpstr>Isaia 43:2</vt:lpstr>
      <vt:lpstr>Ce este trauma?</vt:lpstr>
      <vt:lpstr>Atingerea  </vt:lpstr>
      <vt:lpstr>Atingerea    </vt:lpstr>
      <vt:lpstr>Atingerea   de Christine Rigden © 1989</vt:lpstr>
      <vt:lpstr>Ce părere aveți ?</vt:lpstr>
      <vt:lpstr>Biserica informată despre traumă este:</vt:lpstr>
      <vt:lpstr>Cinci chei pentru lucrarea de recuperare</vt:lpstr>
      <vt:lpstr>CINCI CHEI pentru lucrarea de recuperare    </vt:lpstr>
      <vt:lpstr>Liderii bisericilor informați despre traumă:</vt:lpstr>
      <vt:lpstr>Liderii bisericilor informați despre traumă:</vt:lpstr>
      <vt:lpstr>CINCI CHEI pentru lucrarea de recuperare    </vt:lpstr>
      <vt:lpstr>Bariere în calea accesului la servicii:</vt:lpstr>
      <vt:lpstr>PowerPoint Presentation</vt:lpstr>
      <vt:lpstr>Activitate de grup</vt:lpstr>
      <vt:lpstr>CINCI CHEI pentru lucrarea de recuperare </vt:lpstr>
      <vt:lpstr>Bariere în calea ascultării eficiente</vt:lpstr>
      <vt:lpstr>Ascultarea eficientă înseamnă:</vt:lpstr>
      <vt:lpstr>Iacov 1:19</vt:lpstr>
      <vt:lpstr>Proverbe 25:11</vt:lpstr>
      <vt:lpstr>  CINCI CHEI pentru lucrarea de recuperare</vt:lpstr>
      <vt:lpstr>Păstrarea confidențialității înseamnă:</vt:lpstr>
      <vt:lpstr>Activitate de grup</vt:lpstr>
      <vt:lpstr>  CINCI CHEI pentru lucrarea de recuperare</vt:lpstr>
      <vt:lpstr>Biserica informată despre traumă:</vt:lpstr>
      <vt:lpstr>În biserica informată cu privire la traumă:</vt:lpstr>
      <vt:lpstr>Biserica informată cu privire la traumă</vt:lpstr>
      <vt:lpstr>Biserica informată cu privire la traumă</vt:lpstr>
      <vt:lpstr>Activitate de grup</vt:lpstr>
      <vt:lpstr>Ascultarea eficientă</vt:lpstr>
      <vt:lpstr>Activitate de grup</vt:lpstr>
      <vt:lpstr>Ellen G. White</vt:lpstr>
      <vt:lpstr>1 Tesaloniceni 5:11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love</dc:title>
  <dc:subject/>
  <dc:creator>Erika Miike</dc:creator>
  <cp:keywords/>
  <dc:description/>
  <cp:lastModifiedBy>Lylyana Radu</cp:lastModifiedBy>
  <cp:revision>28</cp:revision>
  <dcterms:created xsi:type="dcterms:W3CDTF">2023-02-14T12:16:54Z</dcterms:created>
  <dcterms:modified xsi:type="dcterms:W3CDTF">2024-07-19T16:21:30Z</dcterms:modified>
  <cp:category/>
  <dc:identifier/>
  <cp:contentStatus/>
  <dc:language/>
  <cp:version/>
</cp:coreProperties>
</file>