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12192000" cy="6858000"/>
  <p:defaultTextStyle>
    <a:defPPr>
      <a:defRPr lang="pt-B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76"/>
    <p:restoredTop sz="94648"/>
  </p:normalViewPr>
  <p:slideViewPr>
    <p:cSldViewPr>
      <p:cViewPr varScale="1">
        <p:scale>
          <a:sx n="117" d="100"/>
          <a:sy n="117" d="100"/>
        </p:scale>
        <p:origin x="18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9404A-F38E-EB4B-B3E4-04E6088158E7}" type="datetimeFigureOut">
              <a:rPr lang="en-RO" smtClean="0"/>
              <a:t>19.07.2024</a:t>
            </a:fld>
            <a:endParaRPr lang="en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0BC13-5F87-C340-8BDF-A7180D234857}" type="slidenum">
              <a:rPr lang="en-RO" smtClean="0"/>
              <a:t>‹#›</a:t>
            </a:fld>
            <a:endParaRPr lang="en-RO"/>
          </a:p>
        </p:txBody>
      </p:sp>
    </p:spTree>
    <p:extLst>
      <p:ext uri="{BB962C8B-B14F-4D97-AF65-F5344CB8AC3E}">
        <p14:creationId xmlns:p14="http://schemas.microsoft.com/office/powerpoint/2010/main" val="4526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0BC13-5F87-C340-8BDF-A7180D234857}" type="slidenum">
              <a:rPr lang="en-RO" smtClean="0"/>
              <a:t>1</a:t>
            </a:fld>
            <a:endParaRPr lang="en-RO"/>
          </a:p>
        </p:txBody>
      </p:sp>
    </p:spTree>
    <p:extLst>
      <p:ext uri="{BB962C8B-B14F-4D97-AF65-F5344CB8AC3E}">
        <p14:creationId xmlns:p14="http://schemas.microsoft.com/office/powerpoint/2010/main" val="2501244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3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5481779" y="3216933"/>
            <a:ext cx="3071093" cy="809462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n-US" dirty="0" err="1">
                <a:solidFill>
                  <a:schemeClr val="bg1"/>
                </a:solidFill>
                <a:latin typeface="Syabab Brush Script"/>
              </a:rPr>
              <a:t>Oaia</a:t>
            </a:r>
            <a:endParaRPr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0" y="3198461"/>
            <a:ext cx="7248128" cy="708521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n-US" sz="4000" b="1" dirty="0">
                <a:solidFill>
                  <a:schemeClr val="bg1"/>
                </a:solidFill>
                <a:latin typeface="Montserrat ExtraBold"/>
              </a:rPr>
              <a:t>Du-</a:t>
            </a:r>
            <a:r>
              <a:rPr lang="en-US" sz="4000" b="1" dirty="0" err="1">
                <a:solidFill>
                  <a:schemeClr val="bg1"/>
                </a:solidFill>
                <a:latin typeface="Montserrat ExtraBold"/>
              </a:rPr>
              <a:t>te</a:t>
            </a:r>
            <a:r>
              <a:rPr lang="en-US" sz="4000" b="1" dirty="0">
                <a:solidFill>
                  <a:schemeClr val="bg1"/>
                </a:solidFill>
                <a:latin typeface="Montserrat ExtraBold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 ExtraBold"/>
              </a:rPr>
              <a:t>și</a:t>
            </a:r>
            <a:r>
              <a:rPr lang="en-US" sz="4000" b="1" dirty="0">
                <a:solidFill>
                  <a:schemeClr val="bg1"/>
                </a:solidFill>
                <a:latin typeface="Montserrat ExtraBold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 ExtraBold"/>
              </a:rPr>
              <a:t>găsește</a:t>
            </a:r>
            <a:r>
              <a:rPr lang="en-US" sz="4000" b="1" dirty="0">
                <a:solidFill>
                  <a:schemeClr val="bg1"/>
                </a:solidFill>
                <a:latin typeface="Montserrat ExtraBold"/>
              </a:rPr>
              <a:t>-Mi </a:t>
            </a:r>
            <a:endParaRPr lang="en-US" sz="1800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4079776" y="6184606"/>
            <a:ext cx="50086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pc="300" dirty="0" err="1">
                <a:solidFill>
                  <a:schemeClr val="bg1"/>
                </a:solidFill>
                <a:latin typeface="Montserrat Medium"/>
              </a:rPr>
              <a:t>Ziua</a:t>
            </a:r>
            <a:r>
              <a:rPr lang="en-US" spc="300" dirty="0">
                <a:solidFill>
                  <a:schemeClr val="bg1"/>
                </a:solidFill>
                <a:latin typeface="Montserrat Medium"/>
              </a:rPr>
              <a:t> </a:t>
            </a:r>
            <a:r>
              <a:rPr lang="en-US" spc="300" dirty="0" err="1">
                <a:solidFill>
                  <a:schemeClr val="bg1"/>
                </a:solidFill>
                <a:latin typeface="Montserrat Medium"/>
              </a:rPr>
              <a:t>Internațională</a:t>
            </a:r>
            <a:r>
              <a:rPr lang="en-US" spc="300" dirty="0">
                <a:solidFill>
                  <a:schemeClr val="bg1"/>
                </a:solidFill>
                <a:latin typeface="Montserrat Medium"/>
              </a:rPr>
              <a:t> a </a:t>
            </a:r>
            <a:r>
              <a:rPr lang="en-US" spc="300" dirty="0" err="1">
                <a:solidFill>
                  <a:schemeClr val="bg1"/>
                </a:solidFill>
                <a:latin typeface="Montserrat Medium"/>
              </a:rPr>
              <a:t>Prevenirii</a:t>
            </a:r>
            <a:r>
              <a:rPr lang="en-US" spc="300" dirty="0">
                <a:solidFill>
                  <a:schemeClr val="bg1"/>
                </a:solidFill>
                <a:latin typeface="Montserrat Medium"/>
              </a:rPr>
              <a:t> </a:t>
            </a:r>
            <a:r>
              <a:rPr lang="en-US" spc="300" dirty="0" err="1">
                <a:solidFill>
                  <a:schemeClr val="bg1"/>
                </a:solidFill>
                <a:latin typeface="Montserrat Medium"/>
              </a:rPr>
              <a:t>Violenței</a:t>
            </a:r>
            <a:endParaRPr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3031435" y="5215365"/>
            <a:ext cx="7389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2400" b="1" dirty="0" err="1">
                <a:solidFill>
                  <a:schemeClr val="bg1"/>
                </a:solidFill>
                <a:latin typeface="Avenir Next Demi Bold"/>
              </a:rPr>
              <a:t>Scrisă</a:t>
            </a:r>
            <a:r>
              <a:rPr lang="en-US" sz="2400" b="1" dirty="0">
                <a:solidFill>
                  <a:schemeClr val="bg1"/>
                </a:solidFill>
                <a:latin typeface="Avenir Next Demi Bold"/>
              </a:rPr>
              <a:t> de Joanna Daniel</a:t>
            </a:r>
            <a:endParaRPr dirty="0"/>
          </a:p>
          <a:p>
            <a:pPr algn="r">
              <a:defRPr/>
            </a:pPr>
            <a:r>
              <a:rPr lang="en-US" sz="2000" b="1" dirty="0">
                <a:solidFill>
                  <a:schemeClr val="bg1"/>
                </a:solidFill>
                <a:latin typeface="Avenir Next Demi Bold"/>
              </a:rPr>
              <a:t>Material </a:t>
            </a:r>
            <a:r>
              <a:rPr lang="en-US" sz="2000" b="1" dirty="0" err="1">
                <a:solidFill>
                  <a:schemeClr val="bg1"/>
                </a:solidFill>
                <a:latin typeface="Avenir Next Demi Bold"/>
              </a:rPr>
              <a:t>oferit</a:t>
            </a:r>
            <a:r>
              <a:rPr lang="en-US" sz="2000" b="1" dirty="0">
                <a:solidFill>
                  <a:schemeClr val="bg1"/>
                </a:solidFill>
                <a:latin typeface="Avenir Next Demi Bold"/>
              </a:rPr>
              <a:t> de </a:t>
            </a:r>
            <a:r>
              <a:rPr lang="en-US" sz="2000" b="1" dirty="0" err="1">
                <a:solidFill>
                  <a:schemeClr val="bg1"/>
                </a:solidFill>
                <a:latin typeface="Avenir Next Demi Bold"/>
              </a:rPr>
              <a:t>Misiunea</a:t>
            </a:r>
            <a:r>
              <a:rPr lang="en-US" sz="2000" b="1" dirty="0">
                <a:solidFill>
                  <a:schemeClr val="bg1"/>
                </a:solidFill>
                <a:latin typeface="Avenir Next Demi Bold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Avenir Next Demi Bold"/>
              </a:rPr>
              <a:t>Femeii</a:t>
            </a:r>
            <a:r>
              <a:rPr lang="en-US" sz="2000" b="1" dirty="0">
                <a:solidFill>
                  <a:schemeClr val="bg1"/>
                </a:solidFill>
                <a:latin typeface="Avenir Next Demi Bold"/>
              </a:rPr>
              <a:t>, </a:t>
            </a:r>
            <a:r>
              <a:rPr lang="en-US" sz="2000" b="1" dirty="0" err="1">
                <a:solidFill>
                  <a:schemeClr val="bg1"/>
                </a:solidFill>
                <a:latin typeface="Avenir Next Demi Bold"/>
              </a:rPr>
              <a:t>Conferința</a:t>
            </a:r>
            <a:r>
              <a:rPr lang="en-US" sz="2000" b="1" dirty="0">
                <a:solidFill>
                  <a:schemeClr val="bg1"/>
                </a:solidFill>
                <a:latin typeface="Avenir Next Demi Bold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Avenir Next Demi Bold"/>
              </a:rPr>
              <a:t>Generală</a:t>
            </a:r>
            <a:r>
              <a:rPr lang="en-US" sz="2000" b="1" dirty="0">
                <a:solidFill>
                  <a:schemeClr val="bg1"/>
                </a:solidFill>
                <a:latin typeface="Avenir Next Demi Bold"/>
              </a:rPr>
              <a:t> 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 dirty="0" err="1">
                <a:solidFill>
                  <a:schemeClr val="bg1"/>
                </a:solidFill>
                <a:latin typeface="Futura LT Book"/>
              </a:rPr>
              <a:t>Isaia</a:t>
            </a:r>
            <a:r>
              <a:rPr lang="pt-BR" sz="4000" dirty="0">
                <a:solidFill>
                  <a:schemeClr val="bg1"/>
                </a:solidFill>
                <a:latin typeface="Futura LT Book"/>
              </a:rPr>
              <a:t> 61:3b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 dirty="0"/>
          </a:p>
          <a:p>
            <a:pPr marL="1828800" lvl="4" indent="0">
              <a:buNone/>
              <a:defRPr/>
            </a:pP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să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dau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celor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întristați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din Sion,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să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le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dau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o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cunună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împărătească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în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loc de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cenușă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, un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untdelemn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de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bucurie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în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locul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plânsului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, o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haină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de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laudă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în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locul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unui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duh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mâhnit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, ca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să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fie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numiți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terebinți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ai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neprihănirii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, un sad al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Domnului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, ca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să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slujească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spre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slava</a:t>
            </a:r>
            <a:r>
              <a:rPr lang="en-US" sz="2800" i="1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Lui</a:t>
            </a:r>
            <a:r>
              <a:rPr lang="en-RO" sz="2800" dirty="0">
                <a:effectLst/>
              </a:rPr>
              <a:t> </a:t>
            </a:r>
            <a:r>
              <a:rPr lang="en-US" sz="2800" dirty="0"/>
              <a:t>.”</a:t>
            </a:r>
            <a:endParaRPr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 dirty="0" err="1">
                <a:latin typeface="Futura LT Book"/>
              </a:rPr>
              <a:t>Psalm</a:t>
            </a:r>
            <a:r>
              <a:rPr lang="pt-BR" sz="4000" dirty="0">
                <a:latin typeface="Futura LT Book"/>
              </a:rPr>
              <a:t> 147:3</a:t>
            </a:r>
            <a:endParaRPr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586182"/>
            <a:ext cx="9959109" cy="3766271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 dirty="0"/>
          </a:p>
          <a:p>
            <a:pPr marL="0" indent="0" algn="ctr">
              <a:buNone/>
              <a:defRPr/>
            </a:pP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„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Tămăduiește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 </a:t>
            </a:r>
            <a:r>
              <a:rPr lang="en-US" dirty="0"/>
              <a:t>pe </a:t>
            </a:r>
            <a:r>
              <a:rPr lang="en-US" dirty="0" err="1"/>
              <a:t>cei</a:t>
            </a:r>
            <a:r>
              <a:rPr lang="en-US" dirty="0"/>
              <a:t> cu  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inima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zdrobită</a:t>
            </a:r>
            <a:r>
              <a:rPr lang="en-US" dirty="0">
                <a:solidFill>
                  <a:srgbClr val="A1646A"/>
                </a:solidFill>
                <a:latin typeface="Futura Medium"/>
                <a:cs typeface="Futura Medium"/>
              </a:rPr>
              <a:t> </a:t>
            </a:r>
            <a:r>
              <a:rPr lang="en-US" dirty="0" err="1"/>
              <a:t>și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le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leagă</a:t>
            </a:r>
            <a:r>
              <a:rPr lang="en-US" dirty="0"/>
              <a:t>  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rănile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.”</a:t>
            </a:r>
            <a:endParaRPr dirty="0"/>
          </a:p>
          <a:p>
            <a:pPr marL="0" indent="0"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en-US" sz="4000" dirty="0" err="1">
                <a:latin typeface="Futura LT Book"/>
              </a:rPr>
              <a:t>Arătăm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că</a:t>
            </a:r>
            <a:r>
              <a:rPr lang="en-US" sz="4000" dirty="0">
                <a:latin typeface="Futura LT Book"/>
              </a:rPr>
              <a:t> ne </a:t>
            </a:r>
            <a:r>
              <a:rPr lang="en-US" sz="4000" dirty="0" err="1">
                <a:latin typeface="Futura LT Book"/>
              </a:rPr>
              <a:t>pasă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atunci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când</a:t>
            </a:r>
            <a:r>
              <a:rPr lang="en-US" sz="4000" dirty="0">
                <a:latin typeface="Futura LT Book"/>
              </a:rPr>
              <a:t>:</a:t>
            </a:r>
            <a:endParaRPr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564904"/>
            <a:ext cx="9959109" cy="3787549"/>
          </a:xfrm>
        </p:spPr>
        <p:txBody>
          <a:bodyPr>
            <a:normAutofit/>
          </a:bodyPr>
          <a:lstStyle/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Ascultăm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fără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judecăm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</a:p>
          <a:p>
            <a:pPr marL="0" lvl="0" indent="0">
              <a:lnSpc>
                <a:spcPts val="14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Alegem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nu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izolăm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victima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după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dezvăluirea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unui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abuz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</a:p>
          <a:p>
            <a:pPr marL="0" lvl="0" indent="0">
              <a:lnSpc>
                <a:spcPts val="14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Oferim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căldură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confort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sprijin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autentic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promovând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astfel</a:t>
            </a:r>
            <a:endParaRPr lang="en-US" dirty="0">
              <a:effectLst/>
              <a:ea typeface="Aptos" panose="020B0004020202020204" pitchFamily="34" charset="0"/>
              <a:cs typeface="Calibri" panose="020F0502020204030204" pitchFamily="34" charset="0"/>
            </a:endParaRPr>
          </a:p>
          <a:p>
            <a:pPr marL="0" lvl="0" indent="0">
              <a:lnSpc>
                <a:spcPts val="1400"/>
              </a:lnSpc>
              <a:buNone/>
            </a:pP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  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vindecarea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</a:p>
          <a:p>
            <a:pPr marL="0" lvl="0" indent="0">
              <a:lnSpc>
                <a:spcPts val="14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Vorbim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despre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pericolele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abuzului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</a:p>
          <a:p>
            <a:pPr marL="0" lvl="0" indent="0">
              <a:lnSpc>
                <a:spcPts val="1400"/>
              </a:lnSpc>
              <a:buNone/>
            </a:pP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Îi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tragem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la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răspundere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pe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făptași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</a:p>
          <a:p>
            <a:pPr marL="0" lvl="0" indent="0">
              <a:lnSpc>
                <a:spcPts val="14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Lucrăm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a face din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biserica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noastră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o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comunitate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sigură</a:t>
            </a:r>
            <a:r>
              <a:rPr lang="en-US" sz="18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  <a:endParaRPr lang="en-RO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en-US" dirty="0"/>
          </a:p>
          <a:p>
            <a:pPr marL="0" indent="0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endParaRPr lang="pt-BR" sz="4000">
              <a:latin typeface="Futura LT Boo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 dirty="0"/>
          </a:p>
          <a:p>
            <a:pPr marL="0" indent="0" algn="ctr">
              <a:buNone/>
              <a:defRPr/>
            </a:pPr>
            <a:endParaRPr lang="en-US" dirty="0"/>
          </a:p>
          <a:p>
            <a:pPr marL="0" indent="0" algn="ctr">
              <a:buNone/>
              <a:defRPr/>
            </a:pPr>
            <a:r>
              <a:rPr lang="en-US" dirty="0"/>
              <a:t>„</a:t>
            </a:r>
            <a:r>
              <a:rPr lang="en-US" dirty="0" err="1"/>
              <a:t>Dacă</a:t>
            </a:r>
            <a:r>
              <a:rPr lang="en-US" dirty="0"/>
              <a:t> </a:t>
            </a:r>
            <a:r>
              <a:rPr lang="en-US" dirty="0" err="1"/>
              <a:t>ești</a:t>
            </a:r>
            <a:r>
              <a:rPr lang="en-US" dirty="0"/>
              <a:t>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neutru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situații</a:t>
            </a:r>
            <a:r>
              <a:rPr lang="en-US" dirty="0"/>
              <a:t> de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nedreptate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,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/>
              <a:t>ai 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ales</a:t>
            </a:r>
            <a:r>
              <a:rPr lang="en-US" dirty="0"/>
              <a:t> </a:t>
            </a:r>
            <a:r>
              <a:rPr lang="en-US" dirty="0" err="1"/>
              <a:t>partea</a:t>
            </a:r>
            <a:r>
              <a:rPr lang="en-US" dirty="0"/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asupritorului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.”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/>
              <a:t>(Desmond Tutu)</a:t>
            </a:r>
            <a:endParaRPr dirty="0"/>
          </a:p>
          <a:p>
            <a:pPr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7" y="217344"/>
            <a:ext cx="9959108" cy="2128692"/>
          </a:xfrm>
        </p:spPr>
        <p:txBody>
          <a:bodyPr>
            <a:normAutofit/>
          </a:bodyPr>
          <a:lstStyle/>
          <a:p>
            <a:pPr algn="r">
              <a:defRPr/>
            </a:pPr>
            <a:br>
              <a:rPr lang="en-RO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pt-BR" sz="3600" dirty="0">
                <a:latin typeface="Futura LT Book"/>
              </a:rPr>
              <a:t>A merge </a:t>
            </a:r>
            <a:r>
              <a:rPr lang="pt-BR" sz="3600" dirty="0" err="1">
                <a:latin typeface="Futura LT Book"/>
              </a:rPr>
              <a:t>în</a:t>
            </a:r>
            <a:r>
              <a:rPr lang="pt-BR" sz="3600" dirty="0">
                <a:latin typeface="Futura LT Book"/>
              </a:rPr>
              <a:t> </a:t>
            </a:r>
            <a:r>
              <a:rPr lang="pt-BR" sz="3600" dirty="0" err="1">
                <a:latin typeface="Futura LT Book"/>
              </a:rPr>
              <a:t>căutarea</a:t>
            </a:r>
            <a:r>
              <a:rPr lang="pt-BR" sz="3600" dirty="0">
                <a:latin typeface="Futura LT Book"/>
              </a:rPr>
              <a:t> </a:t>
            </a:r>
            <a:r>
              <a:rPr lang="pt-BR" sz="3600" dirty="0" err="1">
                <a:latin typeface="Futura LT Book"/>
              </a:rPr>
              <a:t>supraviețuitorului</a:t>
            </a:r>
            <a:r>
              <a:rPr lang="pt-BR" sz="3600" dirty="0">
                <a:latin typeface="Futura LT Book"/>
              </a:rPr>
              <a:t> </a:t>
            </a:r>
            <a:r>
              <a:rPr lang="pt-BR" sz="3600" dirty="0" err="1">
                <a:latin typeface="Futura LT Book"/>
              </a:rPr>
              <a:t>înseamnă</a:t>
            </a:r>
            <a:r>
              <a:rPr lang="pt-BR" sz="3600" dirty="0">
                <a:latin typeface="Futura LT Book"/>
              </a:rPr>
              <a:t>:</a:t>
            </a:r>
            <a:endParaRPr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1916832"/>
            <a:ext cx="10222942" cy="4435621"/>
          </a:xfrm>
        </p:spPr>
        <p:txBody>
          <a:bodyPr>
            <a:normAutofit/>
          </a:bodyPr>
          <a:lstStyle/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endParaRPr lang="en-US" sz="2400" dirty="0">
              <a:effectLst/>
              <a:ea typeface="Aptos" panose="020B000402020202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endParaRPr lang="en-US" sz="2400" dirty="0">
              <a:effectLst/>
              <a:ea typeface="Aptos" panose="020B000402020202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stăm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cu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ei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le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ascultăm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istorisirile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le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permitem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să-și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spună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povestea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așa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cum au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trăit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-o.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Să-i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ascultăm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fără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să-i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judecăm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le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ascultăm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povestea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așa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cum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este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b="1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nu </a:t>
            </a:r>
            <a:r>
              <a:rPr lang="en-US" b="1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așa</a:t>
            </a:r>
            <a:r>
              <a:rPr lang="en-US" b="1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cum am </a:t>
            </a:r>
            <a:r>
              <a:rPr lang="en-US" b="1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vrea</a:t>
            </a:r>
            <a:r>
              <a:rPr lang="en-US" b="1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noi</a:t>
            </a:r>
            <a:r>
              <a:rPr lang="en-US" b="1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b="1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</a:p>
          <a:p>
            <a:pPr marL="0" lvl="0" indent="0">
              <a:lnSpc>
                <a:spcPts val="1400"/>
              </a:lnSpc>
              <a:buNone/>
            </a:pPr>
            <a:r>
              <a:rPr lang="en-US" b="1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    fie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-I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aducem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la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evenimentele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bisericii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stăm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lângă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ei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la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biserică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a ne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arăta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sprijinul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Să-i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includem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în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cercul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nostru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de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prieteni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sau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într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-un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grup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mai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mic</a:t>
            </a:r>
          </a:p>
          <a:p>
            <a:pPr marL="0" lvl="0" indent="0">
              <a:lnSpc>
                <a:spcPts val="1400"/>
              </a:lnSpc>
              <a:buNone/>
            </a:pPr>
            <a:r>
              <a:rPr lang="en-US" dirty="0">
                <a:ea typeface="Aptos" panose="020B0004020202020204" pitchFamily="34" charset="0"/>
                <a:cs typeface="Calibri" panose="020F0502020204030204" pitchFamily="34" charset="0"/>
              </a:rPr>
              <a:t>  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(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dacă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ei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doresc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).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buFont typeface="Symbol" pitchFamily="2" charset="2"/>
              <a:buChar char=""/>
            </a:pP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„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fim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acolo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"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ei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cu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ei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 dirty="0">
                <a:latin typeface="Futura LT Book"/>
              </a:rPr>
              <a:t>Cum </a:t>
            </a:r>
            <a:r>
              <a:rPr lang="pt-BR" sz="4000" dirty="0" err="1">
                <a:latin typeface="Futura LT Book"/>
              </a:rPr>
              <a:t>putem</a:t>
            </a:r>
            <a:r>
              <a:rPr lang="pt-BR" sz="4000" dirty="0">
                <a:latin typeface="Futura LT Book"/>
              </a:rPr>
              <a:t> </a:t>
            </a:r>
            <a:r>
              <a:rPr lang="pt-BR" sz="4000" dirty="0" err="1">
                <a:latin typeface="Futura LT Book"/>
              </a:rPr>
              <a:t>ajuta</a:t>
            </a:r>
            <a:r>
              <a:rPr lang="pt-BR" sz="4000" dirty="0">
                <a:latin typeface="Futura LT Book"/>
              </a:rPr>
              <a:t>?</a:t>
            </a:r>
            <a:endParaRPr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586182"/>
            <a:ext cx="9959109" cy="376627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en-US" dirty="0" err="1"/>
              <a:t>Atunci</a:t>
            </a:r>
            <a:r>
              <a:rPr lang="en-US" dirty="0"/>
              <a:t> </a:t>
            </a:r>
            <a:r>
              <a:rPr lang="en-US" dirty="0" err="1"/>
              <a:t>când</a:t>
            </a:r>
            <a:r>
              <a:rPr lang="en-US" dirty="0"/>
              <a:t> ne </a:t>
            </a:r>
            <a:r>
              <a:rPr lang="en-US" dirty="0" err="1"/>
              <a:t>confruntăm</a:t>
            </a:r>
            <a:r>
              <a:rPr lang="en-US" dirty="0"/>
              <a:t> cu </a:t>
            </a:r>
            <a:r>
              <a:rPr lang="en-US" dirty="0" err="1"/>
              <a:t>realitatea</a:t>
            </a:r>
            <a:r>
              <a:rPr lang="en-US" dirty="0"/>
              <a:t> </a:t>
            </a:r>
            <a:r>
              <a:rPr lang="en-US" dirty="0" err="1"/>
              <a:t>problemei</a:t>
            </a:r>
            <a:r>
              <a:rPr lang="en-US" dirty="0"/>
              <a:t>, </a:t>
            </a:r>
            <a:r>
              <a:rPr lang="en-US" dirty="0" err="1"/>
              <a:t>putem</a:t>
            </a:r>
            <a:r>
              <a:rPr lang="en-US" dirty="0"/>
              <a:t>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facem</a:t>
            </a:r>
            <a:r>
              <a:rPr lang="en-US" dirty="0"/>
              <a:t> </a:t>
            </a:r>
            <a:r>
              <a:rPr lang="en-US" dirty="0" err="1"/>
              <a:t>următoarele</a:t>
            </a:r>
            <a:r>
              <a:rPr lang="en-US" dirty="0"/>
              <a:t> </a:t>
            </a:r>
            <a:r>
              <a:rPr lang="en-US" dirty="0" err="1"/>
              <a:t>lucruri</a:t>
            </a:r>
            <a:r>
              <a:rPr lang="en-US" dirty="0"/>
              <a:t>:</a:t>
            </a:r>
            <a:endParaRPr dirty="0"/>
          </a:p>
          <a:p>
            <a:pPr>
              <a:defRPr/>
            </a:pP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facem</a:t>
            </a:r>
            <a:r>
              <a:rPr lang="en-US" dirty="0"/>
              <a:t> </a:t>
            </a:r>
            <a:r>
              <a:rPr lang="en-US" dirty="0" err="1"/>
              <a:t>planuri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a-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găsi</a:t>
            </a:r>
            <a:r>
              <a:rPr lang="en-US" dirty="0"/>
              <a:t> pe </a:t>
            </a:r>
            <a:r>
              <a:rPr lang="en-US" dirty="0" err="1"/>
              <a:t>cei</a:t>
            </a:r>
            <a:r>
              <a:rPr lang="en-US" dirty="0"/>
              <a:t> </a:t>
            </a:r>
            <a:r>
              <a:rPr lang="en-US" dirty="0" err="1"/>
              <a:t>pierduți</a:t>
            </a:r>
            <a:r>
              <a:rPr lang="en-US" dirty="0"/>
              <a:t>.</a:t>
            </a:r>
            <a:endParaRPr dirty="0"/>
          </a:p>
          <a:p>
            <a:pPr>
              <a:defRPr/>
            </a:pP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cultivăm</a:t>
            </a:r>
            <a:r>
              <a:rPr lang="en-US" dirty="0"/>
              <a:t> un </a:t>
            </a:r>
            <a:r>
              <a:rPr lang="en-US" dirty="0" err="1"/>
              <a:t>mediu</a:t>
            </a:r>
            <a:r>
              <a:rPr lang="en-US" dirty="0"/>
              <a:t> cu </a:t>
            </a:r>
            <a:r>
              <a:rPr lang="en-US" dirty="0" err="1"/>
              <a:t>toleranță</a:t>
            </a:r>
            <a:r>
              <a:rPr lang="en-US" dirty="0"/>
              <a:t> zero </a:t>
            </a:r>
            <a:r>
              <a:rPr lang="en-US" dirty="0" err="1"/>
              <a:t>față</a:t>
            </a:r>
            <a:r>
              <a:rPr lang="en-US" dirty="0"/>
              <a:t> de </a:t>
            </a:r>
            <a:r>
              <a:rPr lang="en-US" dirty="0" err="1"/>
              <a:t>abuzuri</a:t>
            </a:r>
            <a:r>
              <a:rPr lang="en-US" dirty="0"/>
              <a:t>.</a:t>
            </a:r>
            <a:endParaRPr dirty="0"/>
          </a:p>
          <a:p>
            <a:pPr>
              <a:defRPr/>
            </a:pP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Să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spunem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„nu”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violenței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lucrăm</a:t>
            </a:r>
            <a:r>
              <a:rPr lang="en-US" dirty="0"/>
              <a:t> </a:t>
            </a:r>
            <a:r>
              <a:rPr lang="en-US" dirty="0" err="1"/>
              <a:t>împreună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a-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pune</a:t>
            </a:r>
            <a:r>
              <a:rPr lang="en-US" dirty="0"/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capăt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acum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.</a:t>
            </a:r>
            <a:endParaRPr dirty="0"/>
          </a:p>
          <a:p>
            <a:pPr>
              <a:defRPr/>
            </a:pP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sprijinim</a:t>
            </a:r>
            <a:r>
              <a:rPr lang="en-US" dirty="0"/>
              <a:t> </a:t>
            </a:r>
            <a:r>
              <a:rPr lang="en-US" dirty="0" err="1"/>
              <a:t>victimele</a:t>
            </a:r>
            <a:r>
              <a:rPr lang="en-US" dirty="0"/>
              <a:t> </a:t>
            </a:r>
            <a:r>
              <a:rPr lang="en-US" dirty="0" err="1"/>
              <a:t>abuzurilor</a:t>
            </a:r>
            <a:r>
              <a:rPr lang="en-US" dirty="0"/>
              <a:t>,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luând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atitudine</a:t>
            </a:r>
            <a:r>
              <a:rPr lang="en-US" dirty="0">
                <a:solidFill>
                  <a:srgbClr val="A1646A"/>
                </a:solidFill>
              </a:rPr>
              <a:t> </a:t>
            </a:r>
            <a:r>
              <a:rPr lang="en-US" dirty="0" err="1"/>
              <a:t>fiind</a:t>
            </a:r>
            <a:r>
              <a:rPr lang="en-US" dirty="0"/>
              <a:t> </a:t>
            </a:r>
            <a:r>
              <a:rPr lang="en-US" dirty="0" err="1"/>
              <a:t>conștienți</a:t>
            </a:r>
            <a:r>
              <a:rPr lang="en-US" dirty="0"/>
              <a:t> </a:t>
            </a:r>
            <a:r>
              <a:rPr lang="en-US" dirty="0" err="1"/>
              <a:t>că</a:t>
            </a:r>
            <a:r>
              <a:rPr lang="en-US" dirty="0"/>
              <a:t> </a:t>
            </a:r>
            <a:r>
              <a:rPr lang="en-US" dirty="0" err="1"/>
              <a:t>acestea</a:t>
            </a:r>
            <a:r>
              <a:rPr lang="en-US" dirty="0"/>
              <a:t> se pot </a:t>
            </a:r>
            <a:r>
              <a:rPr lang="en-US" dirty="0" err="1"/>
              <a:t>întâmpla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comunitățile</a:t>
            </a:r>
            <a:r>
              <a:rPr lang="en-US" dirty="0"/>
              <a:t> </a:t>
            </a:r>
            <a:r>
              <a:rPr lang="en-US" dirty="0" err="1"/>
              <a:t>noastre</a:t>
            </a:r>
            <a:r>
              <a:rPr lang="en-US" dirty="0"/>
              <a:t>.</a:t>
            </a:r>
            <a:endParaRPr dirty="0"/>
          </a:p>
          <a:p>
            <a:pPr>
              <a:defRPr/>
            </a:pP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ajutăm</a:t>
            </a:r>
            <a:r>
              <a:rPr lang="en-US" dirty="0"/>
              <a:t> </a:t>
            </a:r>
            <a:r>
              <a:rPr lang="en-US" dirty="0" err="1"/>
              <a:t>persoanele</a:t>
            </a:r>
            <a:r>
              <a:rPr lang="en-US" dirty="0"/>
              <a:t> </a:t>
            </a:r>
            <a:r>
              <a:rPr lang="en-US" dirty="0" err="1"/>
              <a:t>să</a:t>
            </a:r>
            <a:r>
              <a:rPr lang="en-US" dirty="0"/>
              <a:t> se </a:t>
            </a:r>
            <a:r>
              <a:rPr lang="en-US" dirty="0" err="1"/>
              <a:t>vindece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 dirty="0" err="1">
                <a:latin typeface="Futura LT Book"/>
              </a:rPr>
              <a:t>Ezechiel</a:t>
            </a:r>
            <a:r>
              <a:rPr lang="pt-BR" sz="4000" dirty="0">
                <a:latin typeface="Futura LT Book"/>
              </a:rPr>
              <a:t> 34:5-6</a:t>
            </a:r>
            <a:endParaRPr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586182"/>
            <a:ext cx="9959109" cy="3766271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dirty="0"/>
              <a:t>	„</a:t>
            </a:r>
            <a:r>
              <a:rPr lang="en-US" dirty="0" err="1"/>
              <a:t>Astfel</a:t>
            </a:r>
            <a:r>
              <a:rPr lang="en-US" dirty="0"/>
              <a:t>,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ele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s-au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risipit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că</a:t>
            </a:r>
            <a:r>
              <a:rPr lang="en-US" dirty="0"/>
              <a:t> n-</a:t>
            </a:r>
            <a:r>
              <a:rPr lang="en-US" dirty="0" err="1"/>
              <a:t>aveau</a:t>
            </a:r>
            <a:r>
              <a:rPr lang="en-US" dirty="0"/>
              <a:t> pastor; au </a:t>
            </a:r>
            <a:r>
              <a:rPr lang="en-US" dirty="0" err="1"/>
              <a:t>ajuns</a:t>
            </a:r>
            <a:r>
              <a:rPr lang="en-US" dirty="0"/>
              <a:t> </a:t>
            </a:r>
            <a:r>
              <a:rPr lang="en-US" dirty="0" err="1"/>
              <a:t>prada</a:t>
            </a:r>
            <a:r>
              <a:rPr lang="en-US" dirty="0"/>
              <a:t> </a:t>
            </a:r>
            <a:r>
              <a:rPr lang="en-US" dirty="0" err="1"/>
              <a:t>tuturor</a:t>
            </a:r>
            <a:r>
              <a:rPr lang="en-US" dirty="0"/>
              <a:t> </a:t>
            </a:r>
            <a:r>
              <a:rPr lang="en-US" dirty="0" err="1"/>
              <a:t>fiarelor</a:t>
            </a:r>
            <a:r>
              <a:rPr lang="en-US" dirty="0"/>
              <a:t> </a:t>
            </a:r>
            <a:r>
              <a:rPr lang="en-US" dirty="0" err="1"/>
              <a:t>câmpului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s-au </a:t>
            </a:r>
            <a:r>
              <a:rPr lang="en-US" dirty="0" err="1"/>
              <a:t>risipit</a:t>
            </a:r>
            <a:r>
              <a:rPr lang="en-US" dirty="0"/>
              <a:t>. </a:t>
            </a:r>
            <a:r>
              <a:rPr lang="en-US" dirty="0" err="1"/>
              <a:t>Turma</a:t>
            </a:r>
            <a:r>
              <a:rPr lang="en-US" dirty="0"/>
              <a:t> </a:t>
            </a:r>
            <a:r>
              <a:rPr lang="en-US" dirty="0" err="1"/>
              <a:t>Mea</a:t>
            </a:r>
            <a:r>
              <a:rPr lang="en-US" dirty="0"/>
              <a:t> </a:t>
            </a:r>
            <a:r>
              <a:rPr lang="en-US" dirty="0" err="1"/>
              <a:t>rătăcește</a:t>
            </a:r>
            <a:r>
              <a:rPr lang="en-US" dirty="0"/>
              <a:t> </a:t>
            </a:r>
            <a:r>
              <a:rPr lang="en-US" dirty="0" err="1"/>
              <a:t>peste</a:t>
            </a:r>
            <a:r>
              <a:rPr lang="en-US" dirty="0"/>
              <a:t> </a:t>
            </a:r>
            <a:r>
              <a:rPr lang="en-US" dirty="0" err="1"/>
              <a:t>toți</a:t>
            </a:r>
            <a:r>
              <a:rPr lang="en-US" dirty="0"/>
              <a:t> </a:t>
            </a:r>
            <a:r>
              <a:rPr lang="en-US" dirty="0" err="1"/>
              <a:t>munții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pe </a:t>
            </a:r>
            <a:r>
              <a:rPr lang="en-US" dirty="0" err="1"/>
              <a:t>toate</a:t>
            </a:r>
            <a:r>
              <a:rPr lang="en-US" dirty="0"/>
              <a:t> </a:t>
            </a:r>
            <a:r>
              <a:rPr lang="en-US" dirty="0" err="1"/>
              <a:t>dealurile</a:t>
            </a:r>
            <a:r>
              <a:rPr lang="en-US" dirty="0"/>
              <a:t> </a:t>
            </a:r>
            <a:r>
              <a:rPr lang="en-US" dirty="0" err="1"/>
              <a:t>înalte</a:t>
            </a:r>
            <a:r>
              <a:rPr lang="en-US" dirty="0"/>
              <a:t>; </a:t>
            </a:r>
            <a:r>
              <a:rPr lang="en-US" dirty="0" err="1"/>
              <a:t>oile</a:t>
            </a:r>
            <a:r>
              <a:rPr lang="en-US" dirty="0"/>
              <a:t> Mele sunt </a:t>
            </a:r>
            <a:r>
              <a:rPr lang="en-US" dirty="0" err="1"/>
              <a:t>risipite</a:t>
            </a:r>
            <a:r>
              <a:rPr lang="en-US" dirty="0"/>
              <a:t> pe </a:t>
            </a:r>
            <a:r>
              <a:rPr lang="en-US" dirty="0" err="1"/>
              <a:t>toată</a:t>
            </a:r>
            <a:r>
              <a:rPr lang="en-US" dirty="0"/>
              <a:t> </a:t>
            </a:r>
            <a:r>
              <a:rPr lang="en-US" dirty="0" err="1"/>
              <a:t>fața</a:t>
            </a:r>
            <a:r>
              <a:rPr lang="en-US" dirty="0"/>
              <a:t> </a:t>
            </a:r>
            <a:r>
              <a:rPr lang="en-US" dirty="0" err="1"/>
              <a:t>țării</a:t>
            </a:r>
            <a:r>
              <a:rPr lang="en-US" dirty="0"/>
              <a:t>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și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nimeni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 nu se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îngrijește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 de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ele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,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nici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 nu le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caută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.”  </a:t>
            </a:r>
            <a:endParaRPr dirty="0"/>
          </a:p>
          <a:p>
            <a:pPr marL="0" indent="0"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r>
              <a:rPr lang="en-US" dirty="0" err="1"/>
              <a:t>Vom</a:t>
            </a:r>
            <a:r>
              <a:rPr lang="en-US" dirty="0"/>
              <a:t> </a:t>
            </a:r>
            <a:r>
              <a:rPr lang="en-US" dirty="0" err="1"/>
              <a:t>răspunde</a:t>
            </a:r>
            <a:r>
              <a:rPr lang="en-US" dirty="0"/>
              <a:t>, </a:t>
            </a:r>
            <a:r>
              <a:rPr lang="en-US" b="1" dirty="0"/>
              <a:t>„</a:t>
            </a:r>
            <a:r>
              <a:rPr lang="en-US" b="1" dirty="0">
                <a:latin typeface="Futura"/>
                <a:cs typeface="Futura"/>
              </a:rPr>
              <a:t>Da, </a:t>
            </a:r>
            <a:r>
              <a:rPr lang="en-US" b="1" dirty="0" err="1">
                <a:latin typeface="Futura"/>
                <a:cs typeface="Futura"/>
              </a:rPr>
              <a:t>Doamne</a:t>
            </a:r>
            <a:r>
              <a:rPr lang="en-US" b="1" dirty="0">
                <a:latin typeface="Futura"/>
                <a:cs typeface="Futura"/>
              </a:rPr>
              <a:t>, </a:t>
            </a:r>
            <a:r>
              <a:rPr lang="en-US" b="1" dirty="0" err="1">
                <a:latin typeface="Futura"/>
                <a:cs typeface="Futura"/>
              </a:rPr>
              <a:t>vom</a:t>
            </a:r>
            <a:r>
              <a:rPr lang="en-US" b="1" dirty="0">
                <a:latin typeface="Futura"/>
                <a:cs typeface="Futura"/>
              </a:rPr>
              <a:t> merge!” </a:t>
            </a:r>
            <a:endParaRPr dirty="0"/>
          </a:p>
          <a:p>
            <a:pPr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 dirty="0">
                <a:latin typeface="Futura LT Book"/>
              </a:rPr>
              <a:t>Matei 18:11</a:t>
            </a:r>
            <a:endParaRPr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586182"/>
            <a:ext cx="9959109" cy="3766271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„</a:t>
            </a:r>
            <a:r>
              <a:rPr lang="en-US" dirty="0" err="1"/>
              <a:t>Fiindcă</a:t>
            </a:r>
            <a:r>
              <a:rPr lang="en-US" dirty="0"/>
              <a:t> </a:t>
            </a:r>
            <a:r>
              <a:rPr lang="en-US" dirty="0" err="1"/>
              <a:t>Fiul</a:t>
            </a:r>
            <a:r>
              <a:rPr lang="en-US" dirty="0"/>
              <a:t> </a:t>
            </a:r>
            <a:r>
              <a:rPr lang="en-US" dirty="0" err="1"/>
              <a:t>Omului</a:t>
            </a:r>
            <a:r>
              <a:rPr lang="en-US" dirty="0"/>
              <a:t> a </a:t>
            </a:r>
            <a:r>
              <a:rPr lang="en-US" dirty="0" err="1"/>
              <a:t>venit</a:t>
            </a:r>
            <a:r>
              <a:rPr lang="en-US" dirty="0"/>
              <a:t> </a:t>
            </a:r>
            <a:r>
              <a:rPr lang="en-US" dirty="0" err="1"/>
              <a:t>să</a:t>
            </a:r>
            <a:endParaRPr dirty="0"/>
          </a:p>
          <a:p>
            <a:pPr marL="0" indent="0" algn="ctr">
              <a:buNone/>
              <a:defRPr/>
            </a:pPr>
            <a:r>
              <a:rPr lang="en-US" sz="2400" b="1" dirty="0" err="1">
                <a:solidFill>
                  <a:srgbClr val="A1646A"/>
                </a:solidFill>
                <a:latin typeface="Futura"/>
                <a:cs typeface="Futura"/>
              </a:rPr>
              <a:t>mântuiască</a:t>
            </a:r>
            <a:r>
              <a:rPr lang="en-US" sz="2400" b="1" dirty="0">
                <a:solidFill>
                  <a:srgbClr val="A1646A"/>
                </a:solidFill>
                <a:latin typeface="Futura"/>
                <a:cs typeface="Futura"/>
              </a:rPr>
              <a:t>  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 err="1"/>
              <a:t>ceea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era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pierdut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.”</a:t>
            </a:r>
            <a:endParaRPr lang="en-US" dirty="0">
              <a:solidFill>
                <a:srgbClr val="5E6373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 dirty="0">
                <a:latin typeface="Futura LT Book"/>
              </a:rPr>
              <a:t>Luca 15:3-6</a:t>
            </a:r>
            <a:endParaRPr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586182"/>
            <a:ext cx="9959109" cy="3766271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Dar El le-a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spus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pilda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aceasta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: „Care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dintre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voi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dacă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are o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sută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de oi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pierde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pe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una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din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ele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nu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lasă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pe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celelalte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nouăzeci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nouă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pe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izlaz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se duce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după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cea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pierdută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până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când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o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găsește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?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După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a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găsit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-o, o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pune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cu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bucurie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pe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umeri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când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se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întoarce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acasă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cheamă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pe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prietenii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vecinii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săi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le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zice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: ‘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Bucurați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-v</a:t>
            </a:r>
            <a:r>
              <a:rPr lang="ro-RO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ă împreună cu mine, căci mi-am găsit oaia care era pierdută.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’”</a:t>
            </a:r>
            <a:endParaRPr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 dirty="0">
                <a:latin typeface="Futura LT Book"/>
              </a:rPr>
              <a:t>Matei 18:14</a:t>
            </a:r>
            <a:endParaRPr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586182"/>
            <a:ext cx="9959109" cy="3766271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en-US" dirty="0">
                <a:effectLst/>
              </a:rPr>
              <a:t>„Tot </a:t>
            </a:r>
            <a:r>
              <a:rPr lang="en-US" dirty="0" err="1">
                <a:effectLst/>
              </a:rPr>
              <a:t>așa</a:t>
            </a:r>
            <a:r>
              <a:rPr lang="en-US" dirty="0">
                <a:effectLst/>
              </a:rPr>
              <a:t> 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nu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voia</a:t>
            </a:r>
            <a:r>
              <a:rPr lang="en-US" dirty="0"/>
              <a:t> </a:t>
            </a:r>
            <a:r>
              <a:rPr lang="en-US" dirty="0" err="1"/>
              <a:t>Tatălui</a:t>
            </a:r>
            <a:r>
              <a:rPr lang="en-US" dirty="0"/>
              <a:t> </a:t>
            </a:r>
            <a:r>
              <a:rPr lang="en-US" dirty="0" err="1"/>
              <a:t>vostru</a:t>
            </a:r>
            <a:r>
              <a:rPr lang="en-US" dirty="0"/>
              <a:t> din </a:t>
            </a:r>
            <a:r>
              <a:rPr lang="en-US" dirty="0" err="1"/>
              <a:t>ceruri</a:t>
            </a:r>
            <a:r>
              <a:rPr lang="en-US" dirty="0"/>
              <a:t>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să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piară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unul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 err="1"/>
              <a:t>măcar</a:t>
            </a:r>
            <a:r>
              <a:rPr lang="en-US" dirty="0"/>
              <a:t> din </a:t>
            </a:r>
            <a:r>
              <a:rPr lang="en-US" dirty="0" err="1"/>
              <a:t>acești</a:t>
            </a:r>
            <a:r>
              <a:rPr lang="en-US" dirty="0"/>
              <a:t> </a:t>
            </a:r>
            <a:r>
              <a:rPr lang="en-US" dirty="0" err="1"/>
              <a:t>micuți</a:t>
            </a:r>
            <a:r>
              <a:rPr lang="en-US" dirty="0"/>
              <a:t>.”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 dirty="0" err="1">
                <a:latin typeface="Futura LT Book"/>
              </a:rPr>
              <a:t>Ezechiel</a:t>
            </a:r>
            <a:r>
              <a:rPr lang="pt-BR" sz="4000" dirty="0">
                <a:latin typeface="Futura LT Book"/>
              </a:rPr>
              <a:t> 34:3-4</a:t>
            </a:r>
            <a:endParaRPr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586182"/>
            <a:ext cx="9959109" cy="3766271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en-US" dirty="0"/>
              <a:t>„…nu </a:t>
            </a:r>
            <a:r>
              <a:rPr lang="en-US" dirty="0" err="1"/>
              <a:t>pașteți</a:t>
            </a:r>
            <a:r>
              <a:rPr lang="en-US" dirty="0"/>
              <a:t> </a:t>
            </a:r>
            <a:r>
              <a:rPr lang="en-US" dirty="0" err="1"/>
              <a:t>oile</a:t>
            </a:r>
            <a:r>
              <a:rPr lang="en-US" dirty="0"/>
              <a:t>. 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/>
              <a:t>Nu </a:t>
            </a:r>
            <a:r>
              <a:rPr lang="en-US" dirty="0" err="1"/>
              <a:t>întăriți</a:t>
            </a:r>
            <a:r>
              <a:rPr lang="en-US" dirty="0"/>
              <a:t> pe </a:t>
            </a:r>
            <a:r>
              <a:rPr lang="en-US" dirty="0" err="1"/>
              <a:t>cele</a:t>
            </a:r>
            <a:r>
              <a:rPr lang="en-US" dirty="0"/>
              <a:t> 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slabe</a:t>
            </a:r>
            <a:r>
              <a:rPr lang="en-US" dirty="0"/>
              <a:t>,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/>
              <a:t>nu </a:t>
            </a:r>
            <a:r>
              <a:rPr lang="en-US" dirty="0" err="1"/>
              <a:t>vindecați</a:t>
            </a:r>
            <a:r>
              <a:rPr lang="en-US" dirty="0"/>
              <a:t> pe </a:t>
            </a:r>
            <a:r>
              <a:rPr lang="en-US" dirty="0" err="1"/>
              <a:t>cea</a:t>
            </a:r>
            <a:r>
              <a:rPr lang="en-US" dirty="0"/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bolnavă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,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/>
              <a:t>nu </a:t>
            </a:r>
            <a:r>
              <a:rPr lang="en-US" dirty="0" err="1"/>
              <a:t>legați</a:t>
            </a:r>
            <a:r>
              <a:rPr lang="en-US" dirty="0"/>
              <a:t> pe </a:t>
            </a:r>
            <a:r>
              <a:rPr lang="en-US" dirty="0" err="1"/>
              <a:t>cea</a:t>
            </a:r>
            <a:r>
              <a:rPr lang="en-US" dirty="0"/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rănită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, 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/>
              <a:t>n-</a:t>
            </a:r>
            <a:r>
              <a:rPr lang="en-US" dirty="0" err="1"/>
              <a:t>aduceți</a:t>
            </a:r>
            <a:r>
              <a:rPr lang="en-US" dirty="0"/>
              <a:t> </a:t>
            </a:r>
            <a:r>
              <a:rPr lang="en-US" dirty="0" err="1"/>
              <a:t>înapoi</a:t>
            </a:r>
            <a:r>
              <a:rPr lang="en-US" dirty="0"/>
              <a:t> pe </a:t>
            </a:r>
            <a:r>
              <a:rPr lang="en-US" dirty="0" err="1"/>
              <a:t>cea</a:t>
            </a:r>
            <a:r>
              <a:rPr lang="en-US" dirty="0"/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rătăcită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,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/>
              <a:t>nu </a:t>
            </a:r>
            <a:r>
              <a:rPr lang="en-US" dirty="0" err="1"/>
              <a:t>căutați</a:t>
            </a:r>
            <a:r>
              <a:rPr lang="en-US" dirty="0"/>
              <a:t> pe </a:t>
            </a:r>
            <a:r>
              <a:rPr lang="en-US" dirty="0" err="1"/>
              <a:t>cea</a:t>
            </a:r>
            <a:r>
              <a:rPr lang="en-US" dirty="0"/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pierdută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.</a:t>
            </a:r>
            <a:r>
              <a:rPr lang="en-US" dirty="0"/>
              <a:t>”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endParaRPr lang="pt-BR" sz="4000">
              <a:latin typeface="Futura LT Boo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 b="1" dirty="0">
              <a:solidFill>
                <a:srgbClr val="5E6373"/>
              </a:solidFill>
              <a:latin typeface="Futura"/>
              <a:cs typeface="Futura"/>
            </a:endParaRPr>
          </a:p>
          <a:p>
            <a:pPr marL="0" indent="0" algn="ctr">
              <a:buNone/>
              <a:defRPr/>
            </a:pP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Tu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și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 cu mine</a:t>
            </a:r>
            <a:r>
              <a:rPr lang="en-US" dirty="0">
                <a:solidFill>
                  <a:srgbClr val="5E6373"/>
                </a:solidFill>
              </a:rPr>
              <a:t> 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 err="1"/>
              <a:t>suntem</a:t>
            </a:r>
            <a:r>
              <a:rPr lang="en-US" dirty="0"/>
              <a:t> de </a:t>
            </a:r>
            <a:r>
              <a:rPr lang="en-US" dirty="0" err="1"/>
              <a:t>folos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a </a:t>
            </a:r>
            <a:r>
              <a:rPr lang="en-US" dirty="0" err="1"/>
              <a:t>ajuta</a:t>
            </a:r>
            <a:r>
              <a:rPr lang="en-US" dirty="0"/>
              <a:t> la 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găsirea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acelei</a:t>
            </a:r>
            <a:r>
              <a:rPr lang="en-US" dirty="0"/>
              <a:t> oi 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/>
              <a:t>care s-a 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despărțit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/>
              <a:t>de </a:t>
            </a:r>
            <a:r>
              <a:rPr lang="en-US" dirty="0" err="1"/>
              <a:t>celelalte</a:t>
            </a:r>
            <a:r>
              <a:rPr lang="en-US" dirty="0"/>
              <a:t>.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623127" y="217344"/>
            <a:ext cx="7601527" cy="212869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pt-BR" sz="4000" dirty="0">
                <a:latin typeface="Futura LT Book"/>
              </a:rPr>
              <a:t>Romani 12:10.15</a:t>
            </a:r>
            <a:endParaRPr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586182"/>
            <a:ext cx="9959109" cy="3766271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en-US" dirty="0">
                <a:effectLst/>
              </a:rPr>
              <a:t>„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Iubiți-vă</a:t>
            </a:r>
            <a:r>
              <a:rPr lang="en-US" dirty="0"/>
              <a:t> </a:t>
            </a:r>
            <a:r>
              <a:rPr lang="en-US" dirty="0" err="1"/>
              <a:t>unii</a:t>
            </a:r>
            <a:r>
              <a:rPr lang="en-US" dirty="0"/>
              <a:t> pe </a:t>
            </a:r>
            <a:r>
              <a:rPr lang="en-US" dirty="0" err="1"/>
              <a:t>alții</a:t>
            </a:r>
            <a:r>
              <a:rPr lang="en-US" dirty="0"/>
              <a:t> o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dragoste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,</a:t>
            </a:r>
            <a:r>
              <a:rPr lang="en-US" dirty="0"/>
              <a:t> </a:t>
            </a:r>
            <a:r>
              <a:rPr lang="en-US" dirty="0" err="1"/>
              <a:t>frățească</a:t>
            </a:r>
            <a:r>
              <a:rPr lang="en-US" dirty="0"/>
              <a:t>. 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cinste</a:t>
            </a:r>
            <a:r>
              <a:rPr lang="en-US" dirty="0"/>
              <a:t> </a:t>
            </a:r>
            <a:r>
              <a:rPr lang="en-US" dirty="0" err="1"/>
              <a:t>fiecare</a:t>
            </a:r>
            <a:r>
              <a:rPr lang="en-US" dirty="0"/>
              <a:t>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dea</a:t>
            </a:r>
            <a:r>
              <a:rPr lang="en-US" dirty="0"/>
              <a:t> </a:t>
            </a:r>
            <a:r>
              <a:rPr lang="en-US" dirty="0" err="1"/>
              <a:t>întâietate</a:t>
            </a:r>
            <a:r>
              <a:rPr lang="en-US" dirty="0"/>
              <a:t> </a:t>
            </a:r>
            <a:r>
              <a:rPr lang="en-US" dirty="0" err="1"/>
              <a:t>altuia</a:t>
            </a:r>
            <a:r>
              <a:rPr lang="en-US" dirty="0"/>
              <a:t>; . . .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bucurați-vă</a:t>
            </a:r>
            <a:r>
              <a:rPr lang="en-US" dirty="0"/>
              <a:t> cu </a:t>
            </a:r>
            <a:r>
              <a:rPr lang="en-US" dirty="0" err="1"/>
              <a:t>cei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se </a:t>
            </a:r>
            <a:r>
              <a:rPr lang="en-US" dirty="0" err="1"/>
              <a:t>bucură</a:t>
            </a:r>
            <a:r>
              <a:rPr lang="en-US" dirty="0"/>
              <a:t>; 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plângeți</a:t>
            </a:r>
            <a:r>
              <a:rPr lang="en-US" dirty="0"/>
              <a:t> cu </a:t>
            </a:r>
            <a:r>
              <a:rPr lang="en-US" dirty="0" err="1"/>
              <a:t>cei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</a:t>
            </a:r>
            <a:r>
              <a:rPr lang="en-US" dirty="0" err="1"/>
              <a:t>plâng</a:t>
            </a:r>
            <a:r>
              <a:rPr lang="en-US" dirty="0"/>
              <a:t>.”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 dirty="0" err="1">
                <a:solidFill>
                  <a:schemeClr val="bg1"/>
                </a:solidFill>
                <a:latin typeface="Futura LT Book"/>
              </a:rPr>
              <a:t>Isaia</a:t>
            </a:r>
            <a:r>
              <a:rPr lang="pt-BR" sz="4000" dirty="0">
                <a:solidFill>
                  <a:schemeClr val="bg1"/>
                </a:solidFill>
                <a:latin typeface="Futura LT Book"/>
              </a:rPr>
              <a:t> 61:1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 dirty="0"/>
          </a:p>
          <a:p>
            <a:pPr indent="0">
              <a:lnSpc>
                <a:spcPct val="150000"/>
              </a:lnSpc>
              <a:buNone/>
            </a:pP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„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Duhul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Domnului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Dumnezeu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este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peste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Mine,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căci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Domnul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M-a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uns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să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duc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vești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bune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celor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nenorociți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: El M-a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trimis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să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vindec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pe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cei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cu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inima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zdrobită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să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vestesc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robilor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de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război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slobozenia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și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prinșilor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de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război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izbăvirea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;</a:t>
            </a:r>
            <a:endParaRPr lang="en-RO" dirty="0">
              <a:effectLst/>
              <a:highlight>
                <a:srgbClr val="FFFFFF"/>
              </a:highlight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371600" lvl="3" indent="0">
              <a:lnSpc>
                <a:spcPct val="150000"/>
              </a:lnSpc>
              <a:buNone/>
              <a:defRPr/>
            </a:pP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 dirty="0">
                <a:solidFill>
                  <a:schemeClr val="bg1"/>
                </a:solidFill>
                <a:latin typeface="Futura LT Book"/>
              </a:rPr>
              <a:t>Isaiah 61:2-3a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indent="0">
              <a:lnSpc>
                <a:spcPts val="1400"/>
              </a:lnSpc>
              <a:buNone/>
            </a:pPr>
            <a:endParaRPr lang="en-US" i="1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0">
              <a:lnSpc>
                <a:spcPts val="1400"/>
              </a:lnSpc>
              <a:buNone/>
            </a:pPr>
            <a:endParaRPr lang="en-US" i="1" dirty="0">
              <a:solidFill>
                <a:srgbClr val="000000"/>
              </a:solidFill>
              <a:highlight>
                <a:srgbClr val="FFFFFF"/>
              </a:highlight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0">
              <a:lnSpc>
                <a:spcPts val="1400"/>
              </a:lnSpc>
              <a:buNone/>
            </a:pPr>
            <a:endParaRPr lang="en-US" i="1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0">
              <a:lnSpc>
                <a:spcPts val="1400"/>
              </a:lnSpc>
              <a:buNone/>
            </a:pP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să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vestesc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un an de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îndurare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al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Domnului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și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o zi de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răzbunare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a</a:t>
            </a:r>
          </a:p>
          <a:p>
            <a:pPr indent="0">
              <a:lnSpc>
                <a:spcPts val="1400"/>
              </a:lnSpc>
              <a:buNone/>
            </a:pPr>
            <a:endParaRPr lang="en-US" i="1" dirty="0">
              <a:solidFill>
                <a:srgbClr val="000000"/>
              </a:solidFill>
              <a:highlight>
                <a:srgbClr val="FFFFFF"/>
              </a:highlight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0">
              <a:lnSpc>
                <a:spcPts val="1400"/>
              </a:lnSpc>
              <a:buNone/>
            </a:pP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pPr indent="0">
              <a:lnSpc>
                <a:spcPts val="1400"/>
              </a:lnSpc>
              <a:buNone/>
            </a:pP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Dumnezeului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nostru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; </a:t>
            </a:r>
          </a:p>
          <a:p>
            <a:pPr indent="0">
              <a:lnSpc>
                <a:spcPts val="1400"/>
              </a:lnSpc>
              <a:buNone/>
            </a:pPr>
            <a:endParaRPr lang="en-US" i="1" dirty="0">
              <a:solidFill>
                <a:srgbClr val="000000"/>
              </a:solidFill>
              <a:highlight>
                <a:srgbClr val="FFFFFF"/>
              </a:highlight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0">
              <a:lnSpc>
                <a:spcPts val="1400"/>
              </a:lnSpc>
              <a:buNone/>
            </a:pPr>
            <a:endParaRPr lang="en-US" i="1" dirty="0">
              <a:solidFill>
                <a:srgbClr val="000000"/>
              </a:solidFill>
              <a:effectLst/>
              <a:highlight>
                <a:srgbClr val="FFFFFF"/>
              </a:highlight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0">
              <a:lnSpc>
                <a:spcPts val="1400"/>
              </a:lnSpc>
              <a:buNone/>
            </a:pP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să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mângâi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pe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toți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cei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întristați</a:t>
            </a:r>
            <a:r>
              <a:rPr lang="en-US" i="1" dirty="0">
                <a:solidFill>
                  <a:srgbClr val="000000"/>
                </a:solidFill>
                <a:effectLst/>
                <a:highlight>
                  <a:srgbClr val="FFFFFF"/>
                </a:highlight>
                <a:ea typeface="Times New Roman" panose="02020603050405020304" pitchFamily="18" charset="0"/>
                <a:cs typeface="Calibri" panose="020F0502020204030204" pitchFamily="34" charset="0"/>
              </a:rPr>
              <a:t>; </a:t>
            </a:r>
            <a:endParaRPr lang="en-RO" dirty="0">
              <a:effectLst/>
              <a:highlight>
                <a:srgbClr val="FFFFFF"/>
              </a:highlight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  <a:defRPr/>
            </a:pP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</TotalTime>
  <Words>715</Words>
  <Application>Microsoft Macintosh PowerPoint</Application>
  <DocSecurity>0</DocSecurity>
  <PresentationFormat>Widescreen</PresentationFormat>
  <Paragraphs>104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31" baseType="lpstr">
      <vt:lpstr>Aptos</vt:lpstr>
      <vt:lpstr>Arial</vt:lpstr>
      <vt:lpstr>Avenir Next Demi Bold</vt:lpstr>
      <vt:lpstr>Avenir Next Medium</vt:lpstr>
      <vt:lpstr>Calibri</vt:lpstr>
      <vt:lpstr>Calibri Light</vt:lpstr>
      <vt:lpstr>Futura</vt:lpstr>
      <vt:lpstr>Futura LT Book</vt:lpstr>
      <vt:lpstr>Futura Medium</vt:lpstr>
      <vt:lpstr>Montserrat ExtraBold</vt:lpstr>
      <vt:lpstr>Montserrat Medium</vt:lpstr>
      <vt:lpstr>Syabab Brush Script</vt:lpstr>
      <vt:lpstr>Symbol</vt:lpstr>
      <vt:lpstr>Times New Roman</vt:lpstr>
      <vt:lpstr>Office Theme</vt:lpstr>
      <vt:lpstr>Oaia</vt:lpstr>
      <vt:lpstr>Matei 18:11</vt:lpstr>
      <vt:lpstr>Luca 15:3-6</vt:lpstr>
      <vt:lpstr>Matei 18:14</vt:lpstr>
      <vt:lpstr>Ezechiel 34:3-4</vt:lpstr>
      <vt:lpstr>PowerPoint Presentation</vt:lpstr>
      <vt:lpstr>Romani 12:10.15</vt:lpstr>
      <vt:lpstr>Isaia 61:1</vt:lpstr>
      <vt:lpstr>Isaiah 61:2-3a</vt:lpstr>
      <vt:lpstr>Isaia 61:3b</vt:lpstr>
      <vt:lpstr>Psalm 147:3</vt:lpstr>
      <vt:lpstr>Arătăm că ne pasă atunci când:</vt:lpstr>
      <vt:lpstr>PowerPoint Presentation</vt:lpstr>
      <vt:lpstr> A merge în căutarea supraviețuitorului înseamnă:</vt:lpstr>
      <vt:lpstr>Cum putem ajuta?</vt:lpstr>
      <vt:lpstr>Ezechiel 34:5-6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subject/>
  <dc:creator>Erika Miike</dc:creator>
  <cp:keywords/>
  <dc:description/>
  <cp:lastModifiedBy>Lylyana Radu</cp:lastModifiedBy>
  <cp:revision>18</cp:revision>
  <dcterms:created xsi:type="dcterms:W3CDTF">2023-02-14T12:16:54Z</dcterms:created>
  <dcterms:modified xsi:type="dcterms:W3CDTF">2024-07-19T16:00:50Z</dcterms:modified>
  <cp:category/>
  <dc:identifier/>
  <cp:contentStatus/>
  <dc:language/>
  <cp:version/>
</cp:coreProperties>
</file>