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12192000" cy="6858000"/>
  <p:notesSz cx="12192000" cy="6858000"/>
  <p:defaultTextStyle>
    <a:defPPr>
      <a:defRPr lang="pt-B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78"/>
    <p:restoredTop sz="94206"/>
  </p:normalViewPr>
  <p:slideViewPr>
    <p:cSldViewPr>
      <p:cViewPr varScale="1">
        <p:scale>
          <a:sx n="64" d="100"/>
          <a:sy n="64" d="100"/>
        </p:scale>
        <p:origin x="192" y="3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02/02/2025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02/02/2025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02/02/2025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02/02/2025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02/02/2025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02/02/2025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02/02/2025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02/02/2025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02/02/2025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02/02/2025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en-US"/>
              <a:t>Click icon to add picture</a:t>
            </a:r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02/02/2025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0629ADE-8CFD-4149-873B-3F8662D8AEAA}" type="datetimeFigureOut">
              <a:rPr lang="pt-BR"/>
              <a:t>02/02/2025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3863752" y="646322"/>
            <a:ext cx="6458808" cy="3234798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pt-BR" sz="7200" b="1" dirty="0">
                <a:solidFill>
                  <a:srgbClr val="B9704E"/>
                </a:solidFill>
                <a:latin typeface="Century"/>
              </a:rPr>
              <a:t> </a:t>
            </a:r>
          </a:p>
          <a:p>
            <a:pPr algn="r">
              <a:defRPr/>
            </a:pPr>
            <a:r>
              <a:rPr lang="pt-BR" sz="6000" b="1" dirty="0">
                <a:solidFill>
                  <a:srgbClr val="B9704E"/>
                </a:solidFill>
                <a:latin typeface="Century"/>
              </a:rPr>
              <a:t>ATINGEREA</a:t>
            </a:r>
            <a:endParaRPr lang="pt-BR" dirty="0"/>
          </a:p>
          <a:p>
            <a:pPr algn="r">
              <a:defRPr/>
            </a:pPr>
            <a:r>
              <a:rPr lang="pt-BR" sz="2000" b="1" dirty="0">
                <a:solidFill>
                  <a:srgbClr val="B9704E"/>
                </a:solidFill>
                <a:latin typeface="Century"/>
              </a:rPr>
              <a:t>de </a:t>
            </a:r>
            <a:endParaRPr dirty="0"/>
          </a:p>
          <a:p>
            <a:pPr algn="r">
              <a:defRPr/>
            </a:pPr>
            <a:r>
              <a:rPr lang="pt-BR" sz="2000" b="1" dirty="0" err="1">
                <a:solidFill>
                  <a:srgbClr val="B9704E"/>
                </a:solidFill>
                <a:latin typeface="Century"/>
              </a:rPr>
              <a:t>Charissa</a:t>
            </a:r>
            <a:r>
              <a:rPr lang="pt-BR" sz="2000" b="1" dirty="0">
                <a:solidFill>
                  <a:srgbClr val="B9704E"/>
                </a:solidFill>
                <a:latin typeface="Century"/>
              </a:rPr>
              <a:t> </a:t>
            </a:r>
            <a:r>
              <a:rPr lang="pt-BR" sz="2000" b="1" dirty="0" err="1">
                <a:solidFill>
                  <a:srgbClr val="B9704E"/>
                </a:solidFill>
                <a:latin typeface="Century"/>
              </a:rPr>
              <a:t>Torossian</a:t>
            </a:r>
            <a:r>
              <a:rPr lang="pt-BR" sz="2000" b="1" dirty="0">
                <a:solidFill>
                  <a:srgbClr val="B9704E"/>
                </a:solidFill>
                <a:latin typeface="Century"/>
              </a:rPr>
              <a:t> </a:t>
            </a:r>
            <a:endParaRPr dirty="0"/>
          </a:p>
        </p:txBody>
      </p:sp>
      <p:sp>
        <p:nvSpPr>
          <p:cNvPr id="5" name="TextBox 4"/>
          <p:cNvSpPr txBox="1"/>
          <p:nvPr/>
        </p:nvSpPr>
        <p:spPr bwMode="auto">
          <a:xfrm>
            <a:off x="3287689" y="6334234"/>
            <a:ext cx="70348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pt-BR" sz="1400" b="1" spc="300" dirty="0">
                <a:solidFill>
                  <a:schemeClr val="accent2">
                    <a:lumMod val="60000"/>
                    <a:lumOff val="40000"/>
                  </a:schemeClr>
                </a:solidFill>
                <a:latin typeface="Montserrat Medium"/>
              </a:rPr>
              <a:t>        ZIUA INTERNAȚIONALĂ DE RUGĂCIUNE A FEMEII</a:t>
            </a:r>
          </a:p>
          <a:p>
            <a:pPr algn="ctr">
              <a:defRPr/>
            </a:pPr>
            <a:r>
              <a:rPr lang="pt-BR" sz="1400" b="1" spc="300" dirty="0">
                <a:solidFill>
                  <a:schemeClr val="accent2">
                    <a:lumMod val="60000"/>
                    <a:lumOff val="40000"/>
                  </a:schemeClr>
                </a:solidFill>
                <a:latin typeface="Montserrat Medium"/>
              </a:rPr>
              <a:t>2025</a:t>
            </a:r>
            <a:endParaRPr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854439" y="1524000"/>
            <a:ext cx="9370216" cy="4828453"/>
          </a:xfrm>
        </p:spPr>
        <p:txBody>
          <a:bodyPr>
            <a:normAutofit/>
          </a:bodyPr>
          <a:lstStyle/>
          <a:p>
            <a:pPr marR="0" indent="-457200">
              <a:buFont typeface="Wingdings"/>
              <a:buChar char="v"/>
              <a:defRPr/>
            </a:pP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Cu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cât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apropia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mai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mult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cu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atât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credința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devenea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mai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puternică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RO" sz="32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</a:p>
          <a:p>
            <a:pPr marR="0" indent="-457200">
              <a:buFont typeface="Wingdings"/>
              <a:buChar char="v"/>
              <a:defRPr/>
            </a:pPr>
            <a:r>
              <a:rPr lang="en-US" sz="29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29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jurul</a:t>
            </a:r>
            <a:r>
              <a:rPr lang="en-US" sz="29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ei</a:t>
            </a:r>
            <a:r>
              <a:rPr lang="en-US" sz="29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9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curentul</a:t>
            </a:r>
            <a:r>
              <a:rPr lang="en-US" sz="29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mulțimii</a:t>
            </a:r>
            <a:r>
              <a:rPr lang="en-US" sz="29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sz="29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împingea</a:t>
            </a:r>
            <a:r>
              <a:rPr lang="en-US" sz="29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înapoi</a:t>
            </a:r>
            <a:r>
              <a:rPr lang="en-US" sz="29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RO" sz="29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</a:p>
          <a:p>
            <a:pPr marR="0" indent="-457200">
              <a:buFont typeface="Wingdings"/>
              <a:buChar char="v"/>
              <a:defRPr/>
            </a:pPr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 </a:t>
            </a:r>
            <a:r>
              <a:rPr lang="en-US" sz="29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Dar era </a:t>
            </a:r>
            <a:r>
              <a:rPr lang="en-US" sz="29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hotărâtă</a:t>
            </a:r>
            <a:r>
              <a:rPr lang="en-US" sz="2900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.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 </a:t>
            </a:r>
            <a:r>
              <a:rPr lang="en-US" sz="30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Ea</a:t>
            </a:r>
            <a:r>
              <a:rPr lang="en-US" sz="30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căuta</a:t>
            </a:r>
            <a:r>
              <a:rPr lang="en-US" sz="30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atingerea</a:t>
            </a:r>
            <a:r>
              <a:rPr lang="en-US" sz="30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lui</a:t>
            </a:r>
            <a:r>
              <a:rPr lang="en-US" sz="30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Dumnezeu</a:t>
            </a:r>
            <a:r>
              <a:rPr lang="en-US" sz="30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30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viața</a:t>
            </a:r>
            <a:r>
              <a:rPr lang="en-US" sz="30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ei</a:t>
            </a:r>
            <a:r>
              <a:rPr lang="en-US" sz="30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așa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că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printr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-un act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îndrăzneț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a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făcut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un salt de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credință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s-a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aruncat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înainte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ajungând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printre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picioarele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mulțimii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reușind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să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atingă</a:t>
            </a:r>
            <a:r>
              <a:rPr lang="en-US" sz="30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cu </a:t>
            </a:r>
            <a:r>
              <a:rPr lang="en-US" sz="30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greu</a:t>
            </a:r>
            <a:r>
              <a:rPr lang="en-US" sz="30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tivul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hainei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Lui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RO" sz="20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</a:p>
          <a:p>
            <a:pPr marR="0" indent="-457200">
              <a:buFont typeface="Wingdings"/>
              <a:buChar char="v"/>
              <a:defRPr/>
            </a:pP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Toată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credința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vieții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ei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fost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concentrată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acel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moment! </a:t>
            </a:r>
            <a:endParaRPr lang="en-US" sz="3200" dirty="0">
              <a:solidFill>
                <a:schemeClr val="accent1">
                  <a:lumMod val="75000"/>
                </a:schemeClr>
              </a:solidFill>
              <a:latin typeface="Avenir Book" panose="02000503020000020003" pitchFamily="2" charset="0"/>
              <a:ea typeface="Calibri"/>
              <a:cs typeface="Times New Roman"/>
            </a:endParaRPr>
          </a:p>
          <a:p>
            <a:pPr marL="0" indent="0" algn="ctr">
              <a:buNone/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" y="217344"/>
            <a:ext cx="10224654" cy="130665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36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Avea</a:t>
            </a:r>
            <a:r>
              <a:rPr lang="en-US" sz="36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US" sz="36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singură</a:t>
            </a:r>
            <a:r>
              <a:rPr lang="en-US" sz="36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prioritate</a:t>
            </a:r>
            <a:r>
              <a:rPr lang="en-US" sz="3600" b="1" i="1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36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sz="36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rebuia</a:t>
            </a:r>
            <a:r>
              <a:rPr lang="en-US" sz="36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sz="36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AJUNGĂ la ISUS</a:t>
            </a:r>
            <a:r>
              <a:rPr lang="en-RO" sz="36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endParaRPr lang="pt-BR" sz="3600" dirty="0">
              <a:solidFill>
                <a:schemeClr val="accent1">
                  <a:lumMod val="75000"/>
                </a:schemeClr>
              </a:solidFill>
              <a:latin typeface="Avenir Book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854439" y="2083632"/>
            <a:ext cx="9370216" cy="4268821"/>
          </a:xfrm>
        </p:spPr>
        <p:txBody>
          <a:bodyPr>
            <a:normAutofit fontScale="77500" lnSpcReduction="20000"/>
          </a:bodyPr>
          <a:lstStyle/>
          <a:p>
            <a:pPr>
              <a:buFont typeface="Wingdings"/>
              <a:buChar char="v"/>
              <a:defRPr/>
            </a:pP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nu a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întins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mâna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primi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pomană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. </a:t>
            </a:r>
            <a:endParaRPr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/>
              <a:buChar char="v"/>
              <a:defRPr/>
            </a:pPr>
            <a:r>
              <a:rPr lang="en-US" sz="33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Nu </a:t>
            </a:r>
            <a:r>
              <a:rPr lang="en-US" sz="33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Îl</a:t>
            </a:r>
            <a:r>
              <a:rPr lang="en-US" sz="33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urma</a:t>
            </a:r>
            <a:r>
              <a:rPr lang="en-US" sz="33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pe </a:t>
            </a:r>
            <a:r>
              <a:rPr lang="en-US" sz="33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sz="33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ca un spectator care </a:t>
            </a:r>
            <a:r>
              <a:rPr lang="en-US" sz="33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asista</a:t>
            </a:r>
            <a:r>
              <a:rPr lang="en-US" sz="33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la </a:t>
            </a:r>
            <a:r>
              <a:rPr lang="en-US" sz="33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spectacol</a:t>
            </a:r>
            <a:r>
              <a:rPr lang="en-RO" sz="38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lang="en-US" sz="4700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. </a:t>
            </a:r>
            <a:endParaRPr sz="4700" dirty="0"/>
          </a:p>
          <a:p>
            <a:pPr>
              <a:buFont typeface="Wingdings"/>
              <a:buChar char="v"/>
              <a:defRPr/>
            </a:pP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nu era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mulțime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atmosferă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urmări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acțiunea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atrage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atenția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asupra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RO" sz="32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</a:p>
          <a:p>
            <a:pPr>
              <a:buFont typeface="Wingdings"/>
              <a:buChar char="v"/>
              <a:defRPr/>
            </a:pP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nu se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atinsese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la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întâmplare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El. </a:t>
            </a:r>
          </a:p>
          <a:p>
            <a:pPr>
              <a:buFont typeface="Wingdings"/>
              <a:buChar char="v"/>
              <a:defRPr/>
            </a:pP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Era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acolo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că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avea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nevoie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iar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acel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moment, tot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ceea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avea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nevoie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era El,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RO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</a:rPr>
              <a:t> </a:t>
            </a:r>
          </a:p>
          <a:p>
            <a:pPr>
              <a:buFont typeface="Wingdings"/>
              <a:buChar char="v"/>
              <a:defRPr/>
            </a:pP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Acesta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este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motivul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care L-a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atins</a:t>
            </a:r>
            <a:r>
              <a:rPr lang="en-RO" sz="32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</a:p>
          <a:p>
            <a:pPr>
              <a:buFont typeface="Wingdings"/>
              <a:buChar char="v"/>
              <a:defRPr/>
            </a:pP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Era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hotărâtă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inima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ajungă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la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iar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Dumnezeu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-a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văzut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inima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la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fel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cum o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vede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pe a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noastră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astăzi</a:t>
            </a:r>
            <a:r>
              <a:rPr lang="en-RO" sz="3200" dirty="0">
                <a:solidFill>
                  <a:schemeClr val="accent1">
                    <a:lumMod val="75000"/>
                  </a:schemeClr>
                </a:solidFill>
                <a:effectLst/>
              </a:rPr>
              <a:t> când ajungem la El prin credință și rugăciune.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</a:t>
            </a:r>
            <a:endParaRPr lang="en-US" sz="3200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0" indent="0" algn="ctr">
              <a:buNone/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-1" y="217344"/>
            <a:ext cx="10451805" cy="1306656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b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</a:b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VINDECAREA SA MIRACULOASĂ</a:t>
            </a:r>
            <a:br>
              <a:rPr lang="en-US" sz="4000" dirty="0">
                <a:latin typeface="Calibri"/>
                <a:ea typeface="Calibri"/>
                <a:cs typeface="Times New Roman"/>
              </a:rPr>
            </a:br>
            <a:endParaRPr lang="pt-BR" sz="4000" dirty="0">
              <a:solidFill>
                <a:schemeClr val="accent1">
                  <a:lumMod val="75000"/>
                </a:schemeClr>
              </a:solidFill>
              <a:latin typeface="Avenir Book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265815" y="1828800"/>
            <a:ext cx="9823928" cy="3964021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îndată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secat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izvorul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sângelui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ei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simțit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tot 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trupul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ei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că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s-a 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tămăduit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boală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Isus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cunoscut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îndată</a:t>
            </a:r>
            <a:r>
              <a:rPr lang="en-US" sz="36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că</a:t>
            </a:r>
            <a:r>
              <a:rPr lang="en-US" sz="36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sz="36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putere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ieșise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din El 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întorcându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-Se 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spre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mulțime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a 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zis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„Cine s-a 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atins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3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hainele</a:t>
            </a:r>
            <a:r>
              <a:rPr lang="en-US" sz="3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Mele?””</a:t>
            </a:r>
            <a:endParaRPr lang="en-RO" sz="3600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ctr">
              <a:buNone/>
              <a:defRPr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(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Marcu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 5:29-30)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0" marR="0" indent="0" algn="ctr">
              <a:buNone/>
              <a:defRPr/>
            </a:pPr>
            <a:endParaRPr lang="en-US" sz="3200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0" indent="0" algn="ctr">
              <a:buNone/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652420" y="1605167"/>
            <a:ext cx="9370216" cy="4268821"/>
          </a:xfrm>
        </p:spPr>
        <p:txBody>
          <a:bodyPr/>
          <a:lstStyle/>
          <a:p>
            <a:pPr>
              <a:buFont typeface="Wingdings"/>
              <a:buChar char="v"/>
              <a:defRPr/>
            </a:pP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Puterea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lui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Hristos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 a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fost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mai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 mare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decât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puterea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ei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!</a:t>
            </a:r>
            <a:endParaRPr dirty="0"/>
          </a:p>
          <a:p>
            <a:pPr marL="0" indent="0">
              <a:buNone/>
              <a:defRPr/>
            </a:pPr>
            <a:endParaRPr lang="en-US" sz="3200" b="1" dirty="0">
              <a:solidFill>
                <a:schemeClr val="accent1">
                  <a:lumMod val="75000"/>
                </a:schemeClr>
              </a:solidFill>
              <a:latin typeface="Avenir Book"/>
              <a:ea typeface="Calibri"/>
              <a:cs typeface="Times New Roman"/>
            </a:endParaRPr>
          </a:p>
          <a:p>
            <a:pPr>
              <a:buFont typeface="Wingdings"/>
              <a:buChar char="v"/>
              <a:defRPr/>
            </a:pP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rin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atingerea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fi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trebuit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fie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necurat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dar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schimb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această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atingere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32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făcut</a:t>
            </a:r>
            <a:r>
              <a:rPr lang="en-US" sz="32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-o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sănătoasă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pt-BR" sz="3200" dirty="0">
              <a:solidFill>
                <a:schemeClr val="accent1">
                  <a:lumMod val="75000"/>
                </a:schemeClr>
              </a:solidFill>
              <a:latin typeface="Avenir Book" panose="02000503020000020003" pitchFamily="2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0" y="217344"/>
            <a:ext cx="10356111" cy="1306656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br>
              <a:rPr lang="en-US" sz="4000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</a:b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PREOCUPAREA ȘI CHEMAREA SA</a:t>
            </a:r>
            <a:br>
              <a:rPr lang="en-US" sz="1800" dirty="0">
                <a:latin typeface="Calibri"/>
                <a:ea typeface="Calibri"/>
                <a:cs typeface="Times New Roman"/>
              </a:rPr>
            </a:br>
            <a:endParaRPr lang="pt-BR" sz="4000" dirty="0">
              <a:solidFill>
                <a:schemeClr val="accent1">
                  <a:lumMod val="75000"/>
                </a:schemeClr>
              </a:solidFill>
              <a:latin typeface="Avenir Book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854439" y="1796902"/>
            <a:ext cx="9370216" cy="4555551"/>
          </a:xfrm>
        </p:spPr>
        <p:txBody>
          <a:bodyPr/>
          <a:lstStyle/>
          <a:p>
            <a:pPr marL="0" indent="0" algn="ctr">
              <a:buNone/>
              <a:defRPr/>
            </a:pPr>
            <a:endParaRPr lang="en-US" sz="1800" i="1" dirty="0">
              <a:solidFill>
                <a:srgbClr val="000000"/>
              </a:solidFill>
              <a:latin typeface="Avenir Book"/>
              <a:ea typeface="Times New Roman"/>
              <a:cs typeface="Times New Roman"/>
            </a:endParaRPr>
          </a:p>
          <a:p>
            <a:pPr marL="0" indent="0" algn="ctr">
              <a:buNone/>
              <a:defRPr/>
            </a:pP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Ucenicii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I-au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zis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„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Vezi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că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mulțimea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îmbulzește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zici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„Cine s-a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atins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Mine?". El Se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uita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jur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împreujur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să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vadă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pe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cea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care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făcuse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lucrul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acesta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Femeia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înfricoșată</a:t>
            </a:r>
            <a:r>
              <a:rPr lang="en-US" sz="32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32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tremurând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căci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știa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petrecuse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ea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a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venit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s-a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aruncat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picioarele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Lui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-a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spus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tot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adevărul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." </a:t>
            </a:r>
            <a:endParaRPr lang="en-RO" sz="3200" dirty="0">
              <a:solidFill>
                <a:schemeClr val="accent1">
                  <a:lumMod val="75000"/>
                </a:schemeClr>
              </a:solidFill>
              <a:effectLst/>
              <a:latin typeface="Avenir Book" panose="02000503020000020003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  <a:defRPr/>
            </a:pPr>
            <a:r>
              <a:rPr lang="en-US" sz="1800" i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 </a:t>
            </a:r>
            <a:r>
              <a:rPr lang="en-US" sz="2000" i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(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Marcu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 5:31-33)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0" indent="0" algn="ctr">
              <a:buNone/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0" y="174814"/>
            <a:ext cx="10345478" cy="130665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pt-BR" sz="3600" b="1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De </a:t>
            </a:r>
            <a:r>
              <a:rPr lang="pt-BR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ce</a:t>
            </a:r>
            <a:r>
              <a:rPr lang="pt-BR" sz="3600" b="1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a pus </a:t>
            </a:r>
            <a:r>
              <a:rPr lang="pt-BR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Isus</a:t>
            </a:r>
            <a:r>
              <a:rPr lang="pt-BR" sz="3600" b="1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această</a:t>
            </a:r>
            <a:r>
              <a:rPr lang="pt-BR" sz="3600" b="1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întrebare</a:t>
            </a:r>
            <a:r>
              <a:rPr lang="pt-BR" sz="3600" b="1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?</a:t>
            </a:r>
            <a:endParaRPr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854439" y="1605516"/>
            <a:ext cx="9370216" cy="5252484"/>
          </a:xfrm>
        </p:spPr>
        <p:txBody>
          <a:bodyPr>
            <a:normAutofit fontScale="85000" lnSpcReduction="20000"/>
          </a:bodyPr>
          <a:lstStyle/>
          <a:p>
            <a:pPr>
              <a:buFont typeface="Wingdings"/>
              <a:buChar char="v"/>
              <a:defRPr/>
            </a:pP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nu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punea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această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întrebare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propria Sa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informare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buFont typeface="Wingdings"/>
              <a:buChar char="v"/>
              <a:defRPr/>
            </a:pP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El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știa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că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cineva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venise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la El cu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credință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.</a:t>
            </a:r>
            <a:endParaRPr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/>
              <a:buChar char="v"/>
              <a:defRPr/>
            </a:pP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Femeia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necurată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nedorită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de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neatins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știa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ea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lucrul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acesta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RO" sz="32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</a:p>
          <a:p>
            <a:pPr>
              <a:buFont typeface="Wingdings"/>
              <a:buChar char="v"/>
              <a:defRPr/>
            </a:pP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El a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vrut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ca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ucenicii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mulțimea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această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femeie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prin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extensie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noi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toți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învățăm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lecție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importantă</a:t>
            </a:r>
            <a:r>
              <a:rPr lang="en-RO" sz="32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</a:p>
          <a:p>
            <a:pPr>
              <a:buFont typeface="Wingdings"/>
              <a:buChar char="v"/>
              <a:defRPr/>
            </a:pP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Deși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luat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inițiativa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a se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apropia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El, o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relație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mântuitoare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cu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nu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începe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la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inițiativa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NOASTRĂ</a:t>
            </a:r>
            <a:r>
              <a:rPr lang="en-RO" sz="32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</a:p>
          <a:p>
            <a:pPr>
              <a:buFont typeface="Wingdings"/>
              <a:buChar char="v"/>
              <a:defRPr/>
            </a:pP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„Dar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Dumnezeu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Își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arată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dragostea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față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noi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prin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faptul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că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pe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când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eram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încă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păcătoși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Hristos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murit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noi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."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(Romani 5:8)</a:t>
            </a:r>
          </a:p>
          <a:p>
            <a:pPr>
              <a:buFont typeface="Wingdings"/>
              <a:buChar char="v"/>
              <a:defRPr/>
            </a:pP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avea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nevoie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știe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că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-a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întins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mână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r>
              <a:rPr lang="en-RO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</a:rPr>
              <a:t> </a:t>
            </a:r>
          </a:p>
          <a:p>
            <a:pPr>
              <a:buFont typeface="Wingdings"/>
              <a:buChar char="v"/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El 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vrut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toată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lumea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știe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aprobat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credința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RO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endParaRPr lang="pt-BR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0" y="217344"/>
            <a:ext cx="10409273" cy="130665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Ea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 era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necurată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și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 de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neatins</a:t>
            </a:r>
            <a:endParaRPr lang="pt-BR" sz="3600" b="1" dirty="0">
              <a:solidFill>
                <a:schemeClr val="accent1">
                  <a:lumMod val="75000"/>
                </a:schemeClr>
              </a:solidFill>
              <a:latin typeface="Avenir Book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854439" y="1881964"/>
            <a:ext cx="9370216" cy="4470490"/>
          </a:xfrm>
        </p:spPr>
        <p:txBody>
          <a:bodyPr/>
          <a:lstStyle/>
          <a:p>
            <a:pPr marR="0" indent="-457200">
              <a:buFont typeface="Wingdings"/>
              <a:buChar char="v"/>
              <a:defRPr/>
            </a:pP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Biblia ne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spune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că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tremura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că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oameni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ca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ea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nu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fi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trebuit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să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fie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acea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mulțime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RO" sz="24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</a:rPr>
              <a:t> </a:t>
            </a:r>
          </a:p>
          <a:p>
            <a:pPr marR="0" indent="-457200">
              <a:buFont typeface="Wingdings"/>
              <a:buChar char="v"/>
              <a:defRPr/>
            </a:pP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en-US" sz="24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 </a:t>
            </a:r>
            <a:r>
              <a:rPr lang="en-US" sz="24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24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spune</a:t>
            </a:r>
            <a:r>
              <a:rPr lang="en-US" sz="24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Isus</a:t>
            </a:r>
            <a:r>
              <a:rPr lang="en-US" sz="24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când</a:t>
            </a:r>
            <a:r>
              <a:rPr lang="en-US" sz="24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24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afla</a:t>
            </a:r>
            <a:r>
              <a:rPr lang="en-US" sz="24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că</a:t>
            </a:r>
            <a:r>
              <a:rPr lang="en-US" sz="24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US" sz="24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sunt </a:t>
            </a:r>
            <a:r>
              <a:rPr lang="en-US" sz="24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cea</a:t>
            </a:r>
            <a:r>
              <a:rPr lang="en-US" sz="24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care L-a </a:t>
            </a:r>
            <a:r>
              <a:rPr lang="en-US" sz="24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atins</a:t>
            </a:r>
            <a:r>
              <a:rPr lang="en-US" sz="24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?"</a:t>
            </a:r>
            <a:r>
              <a:rPr lang="en-RO" sz="24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</a:p>
          <a:p>
            <a:pPr marR="0" indent="-457200">
              <a:buFont typeface="Wingdings"/>
              <a:buChar char="v"/>
              <a:defRPr/>
            </a:pP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Mulțimea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observa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emitea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judecăți</a:t>
            </a:r>
            <a:r>
              <a:rPr lang="en-RO" sz="24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</a:p>
          <a:p>
            <a:pPr marR="0" indent="-457200">
              <a:buFont typeface="Wingdings"/>
              <a:buChar char="v"/>
              <a:defRPr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Dar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știa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face. </a:t>
            </a:r>
          </a:p>
          <a:p>
            <a:pPr marR="0" indent="-457200">
              <a:buFont typeface="Wingdings"/>
              <a:buChar char="v"/>
              <a:defRPr/>
            </a:pP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voia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restaureze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pe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deplin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O" dirty="0">
              <a:solidFill>
                <a:schemeClr val="accent1">
                  <a:lumMod val="75000"/>
                </a:schemeClr>
              </a:solidFill>
              <a:effectLst/>
              <a:latin typeface="Avenir Book" panose="02000503020000020003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854439" y="1524000"/>
            <a:ext cx="9370216" cy="4828453"/>
          </a:xfrm>
        </p:spPr>
        <p:txBody>
          <a:bodyPr/>
          <a:lstStyle/>
          <a:p>
            <a:pPr marL="0" indent="0" algn="ctr">
              <a:buNone/>
              <a:defRPr/>
            </a:pPr>
            <a:endParaRPr lang="en-US" sz="3200" b="1" dirty="0">
              <a:solidFill>
                <a:schemeClr val="accent1">
                  <a:lumMod val="75000"/>
                </a:schemeClr>
              </a:solidFill>
              <a:latin typeface="Avenir Book"/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Încătușat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o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povară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grea</a:t>
            </a:r>
            <a:b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Sub o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povară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vină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rușine</a:t>
            </a:r>
            <a:b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Apoi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am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atins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tivul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hainei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Tale</a:t>
            </a:r>
            <a:b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acum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nu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mai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sunt la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fel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b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Ceva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s-a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întâmplat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acum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știu</a:t>
            </a:r>
            <a:b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Tu m-ai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vindecat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m-ai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făcut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întreg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O" sz="3200" dirty="0">
              <a:solidFill>
                <a:schemeClr val="accent1">
                  <a:lumMod val="75000"/>
                </a:schemeClr>
              </a:solidFill>
              <a:effectLst/>
              <a:latin typeface="Avenir Book" panose="02000503020000020003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" y="217344"/>
            <a:ext cx="10377376" cy="1306656"/>
          </a:xfrm>
        </p:spPr>
        <p:txBody>
          <a:bodyPr>
            <a:noAutofit/>
          </a:bodyPr>
          <a:lstStyle/>
          <a:p>
            <a:pPr algn="ctr">
              <a:defRPr/>
            </a:pPr>
            <a:br>
              <a:rPr lang="en-US" sz="4000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</a:br>
            <a:br>
              <a:rPr lang="en-US" sz="4000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</a:b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Darul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mântuirii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nu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trebuie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fie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secretul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cel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mai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bine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păstrat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! </a:t>
            </a:r>
            <a:br>
              <a:rPr lang="en-RO" sz="3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US" sz="3600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/>
                <a:cs typeface="Times New Roman"/>
              </a:rPr>
            </a:br>
            <a:endParaRPr lang="pt-BR" sz="3600" dirty="0">
              <a:solidFill>
                <a:schemeClr val="accent1">
                  <a:lumMod val="75000"/>
                </a:schemeClr>
              </a:solidFill>
              <a:latin typeface="Avenir Book" panose="02000503020000020003" pitchFamily="2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854439" y="1711842"/>
            <a:ext cx="9370216" cy="4640611"/>
          </a:xfrm>
        </p:spPr>
        <p:txBody>
          <a:bodyPr>
            <a:normAutofit/>
          </a:bodyPr>
          <a:lstStyle/>
          <a:p>
            <a:pPr marR="0" indent="-457200">
              <a:buFont typeface="Wingdings"/>
              <a:buChar char="v"/>
              <a:defRPr/>
            </a:pP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chemat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-o pe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acea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femeie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mărturisească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ceea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Dumnezeu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făcut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RO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</a:p>
          <a:p>
            <a:pPr marR="0" indent="-457200">
              <a:buFont typeface="Wingdings"/>
              <a:buChar char="v"/>
              <a:defRPr/>
            </a:pP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Dumnezeu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ne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cheamă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pe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noi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toți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fim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martori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ai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bunătății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iubirii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harului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Său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lume</a:t>
            </a:r>
            <a:r>
              <a:rPr lang="en-RO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</a:rPr>
              <a:t> </a:t>
            </a:r>
          </a:p>
          <a:p>
            <a:pPr marR="0" indent="-457200">
              <a:buFont typeface="Wingdings"/>
              <a:buChar char="v"/>
              <a:defRPr/>
            </a:pPr>
            <a:r>
              <a:rPr lang="en-GB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Helvetica"/>
              </a:rPr>
              <a:t>Evanghelia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Helvetica"/>
              </a:rPr>
              <a:t> </a:t>
            </a:r>
            <a:r>
              <a:rPr lang="en-GB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Helvetica" pitchFamily="2" charset="0"/>
              </a:rPr>
              <a:t>schimbă</a:t>
            </a:r>
            <a:r>
              <a:rPr lang="en-GB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Helvetica" pitchFamily="2" charset="0"/>
              </a:rPr>
              <a:t> </a:t>
            </a:r>
            <a:r>
              <a:rPr lang="en-GB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Helvetica" pitchFamily="2" charset="0"/>
              </a:rPr>
              <a:t>și</a:t>
            </a:r>
            <a:r>
              <a:rPr lang="en-GB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Helvetica" pitchFamily="2" charset="0"/>
              </a:rPr>
              <a:t> </a:t>
            </a:r>
            <a:r>
              <a:rPr lang="en-GB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Helvetica" pitchFamily="2" charset="0"/>
              </a:rPr>
              <a:t>modelează</a:t>
            </a:r>
            <a:r>
              <a:rPr lang="en-GB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Helvetica" pitchFamily="2" charset="0"/>
              </a:rPr>
              <a:t> </a:t>
            </a:r>
            <a:r>
              <a:rPr lang="en-GB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Helvetica" pitchFamily="2" charset="0"/>
              </a:rPr>
              <a:t>poziția</a:t>
            </a:r>
            <a:r>
              <a:rPr lang="en-GB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Helvetica" pitchFamily="2" charset="0"/>
              </a:rPr>
              <a:t> </a:t>
            </a:r>
            <a:r>
              <a:rPr lang="en-GB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Helvetica" pitchFamily="2" charset="0"/>
              </a:rPr>
              <a:t>noastră</a:t>
            </a:r>
            <a:r>
              <a:rPr lang="en-GB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Helvetica" pitchFamily="2" charset="0"/>
              </a:rPr>
              <a:t> </a:t>
            </a:r>
            <a:r>
              <a:rPr lang="en-GB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Helvetica" pitchFamily="2" charset="0"/>
              </a:rPr>
              <a:t>față</a:t>
            </a:r>
            <a:r>
              <a:rPr lang="en-GB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Helvetica" pitchFamily="2" charset="0"/>
              </a:rPr>
              <a:t> de </a:t>
            </a:r>
            <a:r>
              <a:rPr lang="en-GB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Helvetica" pitchFamily="2" charset="0"/>
              </a:rPr>
              <a:t>societatea</a:t>
            </a:r>
            <a:r>
              <a:rPr lang="en-GB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Helvetica" pitchFamily="2" charset="0"/>
              </a:rPr>
              <a:t> din </a:t>
            </a:r>
            <a:r>
              <a:rPr lang="en-GB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Helvetica" pitchFamily="2" charset="0"/>
              </a:rPr>
              <a:t>jurul</a:t>
            </a:r>
            <a:r>
              <a:rPr lang="en-GB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Helvetica" pitchFamily="2" charset="0"/>
              </a:rPr>
              <a:t> </a:t>
            </a:r>
            <a:r>
              <a:rPr lang="en-GB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Helvetica" pitchFamily="2" charset="0"/>
              </a:rPr>
              <a:t>nostru</a:t>
            </a:r>
            <a:r>
              <a:rPr lang="en-GB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Helvetica" pitchFamily="2" charset="0"/>
              </a:rPr>
              <a:t>.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/>
                <a:cs typeface="Helvetica"/>
              </a:rPr>
              <a:t> </a:t>
            </a:r>
            <a:endParaRPr dirty="0"/>
          </a:p>
          <a:p>
            <a:pPr marR="0" indent="-457200">
              <a:buFont typeface="Wingdings"/>
              <a:buChar char="v"/>
              <a:defRPr/>
            </a:pP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Credința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trebuie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fie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mărturisită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RO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Credința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este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întotdeauna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personală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dar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niciodată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privată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RO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R="0" indent="-457200">
              <a:buFont typeface="Wingdings"/>
              <a:buChar char="v"/>
              <a:defRPr/>
            </a:pPr>
            <a:r>
              <a:rPr lang="en-US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„„Voi </a:t>
            </a:r>
            <a:r>
              <a:rPr lang="en-US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îmi</a:t>
            </a:r>
            <a:r>
              <a:rPr lang="en-US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sunteți</a:t>
            </a:r>
            <a:r>
              <a:rPr lang="en-US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martori</a:t>
            </a:r>
            <a:r>
              <a:rPr lang="en-US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", </a:t>
            </a:r>
            <a:r>
              <a:rPr lang="en-US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zice</a:t>
            </a:r>
            <a:r>
              <a:rPr lang="en-US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Domnul</a:t>
            </a:r>
            <a:r>
              <a:rPr lang="en-US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„</a:t>
            </a:r>
            <a:r>
              <a:rPr lang="en-US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că</a:t>
            </a:r>
            <a:r>
              <a:rPr lang="en-US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Eu sunt </a:t>
            </a:r>
            <a:r>
              <a:rPr lang="en-US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Dumnezeu</a:t>
            </a:r>
            <a:r>
              <a:rPr lang="en-US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."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Isaia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43:12b </a:t>
            </a:r>
            <a:endParaRPr lang="pt-BR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854439" y="1524000"/>
            <a:ext cx="9370216" cy="4828453"/>
          </a:xfrm>
        </p:spPr>
        <p:txBody>
          <a:bodyPr>
            <a:normAutofit/>
          </a:bodyPr>
          <a:lstStyle/>
          <a:p>
            <a:pPr marL="57150" marR="0" indent="-285750">
              <a:buFont typeface="Wingdings"/>
              <a:buChar char="v"/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en-RO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Mărturia noastră despre credincioșia Sa e mijlocul pe care cerul l-a ales pentru a descoperi lumii pe Hristos.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" </a:t>
            </a:r>
            <a:r>
              <a:rPr lang="en-US" sz="2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(Ellen G. White, </a:t>
            </a:r>
            <a:r>
              <a:rPr lang="en-US" sz="2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Hristos</a:t>
            </a:r>
            <a:r>
              <a:rPr lang="en-US" sz="2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Lumina </a:t>
            </a:r>
            <a:r>
              <a:rPr lang="en-US" sz="2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lumii</a:t>
            </a:r>
            <a:r>
              <a:rPr lang="en-US" sz="2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291, </a:t>
            </a:r>
            <a:r>
              <a:rPr lang="en-US" sz="2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ed.electr</a:t>
            </a:r>
            <a:r>
              <a:rPr lang="en-US" sz="2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RO" sz="2200" dirty="0">
                <a:solidFill>
                  <a:schemeClr val="accent1">
                    <a:lumMod val="75000"/>
                  </a:schemeClr>
                </a:solidFill>
                <a:effectLst/>
              </a:rPr>
              <a:t> )</a:t>
            </a:r>
          </a:p>
          <a:p>
            <a:pPr marL="0" marR="0" indent="0">
              <a:buNone/>
              <a:defRPr/>
            </a:pPr>
            <a:endParaRPr lang="en-US" b="1" dirty="0">
              <a:solidFill>
                <a:schemeClr val="accent1">
                  <a:lumMod val="75000"/>
                </a:schemeClr>
              </a:solidFill>
              <a:latin typeface="Avenir Book"/>
              <a:cs typeface="Times New Roman"/>
            </a:endParaRPr>
          </a:p>
          <a:p>
            <a:pPr marL="57150" marR="0" indent="-285750">
              <a:buFont typeface="Wingdings"/>
              <a:buChar char="v"/>
              <a:defRPr/>
            </a:pPr>
            <a:r>
              <a:rPr lang="en-US" sz="2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Sunt un </a:t>
            </a:r>
            <a:r>
              <a:rPr lang="en-US" sz="2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nimeni</a:t>
            </a:r>
            <a:r>
              <a:rPr lang="en-US" sz="2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care le </a:t>
            </a:r>
            <a:r>
              <a:rPr lang="en-US" sz="2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vorbește</a:t>
            </a:r>
            <a:r>
              <a:rPr lang="en-US" sz="2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tuturor</a:t>
            </a:r>
            <a:r>
              <a:rPr lang="en-US" sz="2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despre</a:t>
            </a:r>
            <a:r>
              <a:rPr lang="en-US" sz="2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Cineva</a:t>
            </a:r>
            <a:r>
              <a:rPr lang="en-US" sz="2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care </a:t>
            </a:r>
            <a:r>
              <a:rPr lang="en-US" sz="2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va</a:t>
            </a:r>
            <a:r>
              <a:rPr lang="en-US" sz="2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salva</a:t>
            </a:r>
            <a:r>
              <a:rPr lang="en-US" sz="2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pe </a:t>
            </a:r>
            <a:r>
              <a:rPr lang="en-US" sz="2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oricine</a:t>
            </a:r>
            <a:r>
              <a:rPr lang="en-US" sz="2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va</a:t>
            </a:r>
            <a:r>
              <a:rPr lang="en-US" sz="2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apela</a:t>
            </a:r>
            <a:r>
              <a:rPr lang="en-US" sz="2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la El. </a:t>
            </a:r>
          </a:p>
          <a:p>
            <a:pPr marL="0" marR="0" indent="0">
              <a:buNone/>
              <a:defRPr/>
            </a:pPr>
            <a:endParaRPr lang="en-US" b="1" dirty="0">
              <a:solidFill>
                <a:schemeClr val="accent1">
                  <a:lumMod val="75000"/>
                </a:schemeClr>
              </a:solidFill>
              <a:latin typeface="Calibri"/>
              <a:ea typeface="Calibri" panose="020F0502020204030204" pitchFamily="34" charset="0"/>
              <a:cs typeface="Times New Roman"/>
            </a:endParaRPr>
          </a:p>
          <a:p>
            <a:pPr marL="57150" marR="0" indent="-285750">
              <a:buFont typeface="Wingdings"/>
              <a:buChar char="v"/>
              <a:defRPr/>
            </a:pP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en-US" sz="2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Așa</a:t>
            </a: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zică</a:t>
            </a: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cei</a:t>
            </a: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răscumpărați</a:t>
            </a: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2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Domnul</a:t>
            </a: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pe care </a:t>
            </a:r>
            <a:r>
              <a:rPr lang="en-US" sz="2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-a </a:t>
            </a:r>
            <a:r>
              <a:rPr lang="en-US" sz="2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izbăvit</a:t>
            </a: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El din </a:t>
            </a:r>
            <a:r>
              <a:rPr lang="en-US" sz="2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mâna</a:t>
            </a: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vrăjmașului</a:t>
            </a: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O, de </a:t>
            </a:r>
            <a:r>
              <a:rPr lang="en-US" sz="2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lăuda</a:t>
            </a: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oamenii</a:t>
            </a: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pe </a:t>
            </a:r>
            <a:r>
              <a:rPr lang="en-US" sz="2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Domnul</a:t>
            </a: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bunătatea</a:t>
            </a: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Lui </a:t>
            </a:r>
            <a:r>
              <a:rPr lang="en-US" sz="2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minunile</a:t>
            </a: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Lui </a:t>
            </a:r>
            <a:r>
              <a:rPr lang="en-US" sz="2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față</a:t>
            </a: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2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fiii</a:t>
            </a: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oamenilor</a:t>
            </a: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!”</a:t>
            </a:r>
            <a:r>
              <a:rPr lang="en-RO" sz="2600" i="1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(Psalm 107:2, 21)</a:t>
            </a:r>
            <a:endParaRPr lang="en-US" sz="2200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0" marR="0" indent="0">
              <a:buNone/>
              <a:defRPr/>
            </a:pPr>
            <a:endParaRPr lang="en-US" b="1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0" indent="0" algn="ctr">
              <a:buNone/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3011054" y="217344"/>
            <a:ext cx="7213599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pt-BR" sz="3600" b="1" dirty="0" err="1">
                <a:solidFill>
                  <a:schemeClr val="accent1">
                    <a:lumMod val="50000"/>
                  </a:schemeClr>
                </a:solidFill>
                <a:latin typeface="Avenir Book"/>
              </a:rPr>
              <a:t>Situația</a:t>
            </a:r>
            <a:r>
              <a:rPr lang="pt-BR" sz="3600" b="1" dirty="0">
                <a:solidFill>
                  <a:schemeClr val="accent1">
                    <a:lumMod val="50000"/>
                  </a:schemeClr>
                </a:solidFill>
                <a:latin typeface="Avenir Book"/>
              </a:rPr>
              <a:t> </a:t>
            </a:r>
            <a:r>
              <a:rPr lang="pt-BR" sz="3600" b="1" dirty="0" err="1">
                <a:solidFill>
                  <a:schemeClr val="accent1">
                    <a:lumMod val="50000"/>
                  </a:schemeClr>
                </a:solidFill>
                <a:latin typeface="Avenir Book"/>
              </a:rPr>
              <a:t>disperată</a:t>
            </a:r>
            <a:r>
              <a:rPr lang="pt-BR" sz="3600" b="1" dirty="0">
                <a:solidFill>
                  <a:schemeClr val="accent1">
                    <a:lumMod val="50000"/>
                  </a:schemeClr>
                </a:solidFill>
                <a:latin typeface="Avenir Book"/>
              </a:rPr>
              <a:t> a </a:t>
            </a:r>
            <a:r>
              <a:rPr lang="pt-BR" sz="3600" b="1" dirty="0" err="1">
                <a:solidFill>
                  <a:schemeClr val="accent1">
                    <a:lumMod val="50000"/>
                  </a:schemeClr>
                </a:solidFill>
                <a:latin typeface="Avenir Book"/>
              </a:rPr>
              <a:t>lui</a:t>
            </a:r>
            <a:r>
              <a:rPr lang="pt-BR" sz="3600" b="1" dirty="0">
                <a:solidFill>
                  <a:schemeClr val="accent1">
                    <a:lumMod val="50000"/>
                  </a:schemeClr>
                </a:solidFill>
                <a:latin typeface="Avenir Book"/>
              </a:rPr>
              <a:t> </a:t>
            </a:r>
            <a:r>
              <a:rPr lang="pt-BR" sz="3600" b="1" dirty="0" err="1">
                <a:solidFill>
                  <a:schemeClr val="accent1">
                    <a:lumMod val="50000"/>
                  </a:schemeClr>
                </a:solidFill>
                <a:latin typeface="Avenir Book"/>
              </a:rPr>
              <a:t>Iair</a:t>
            </a:r>
            <a:endParaRPr lang="pt-BR" sz="3600" b="1" dirty="0">
              <a:solidFill>
                <a:schemeClr val="accent1">
                  <a:lumMod val="50000"/>
                </a:schemeClr>
              </a:solidFill>
              <a:latin typeface="Avenir Boo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 algn="ctr">
              <a:buNone/>
            </a:pPr>
            <a:endParaRPr lang="en-US" i="1" dirty="0">
              <a:solidFill>
                <a:srgbClr val="002060"/>
              </a:solidFill>
              <a:effectLst/>
              <a:latin typeface="Avenir Book" panose="02000503020000020003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După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trecut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iarăși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cealaltă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parte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cu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corabia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b="1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s-a </a:t>
            </a:r>
            <a:r>
              <a:rPr lang="en-US" b="1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adunat</a:t>
            </a:r>
            <a:r>
              <a:rPr lang="en-US" b="1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mult</a:t>
            </a:r>
            <a:r>
              <a:rPr lang="en-US" b="1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norod</a:t>
            </a:r>
            <a:r>
              <a:rPr lang="en-US" b="1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b="1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jurul</a:t>
            </a:r>
            <a:r>
              <a:rPr lang="en-US" b="1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Lui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El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stătea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lângă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mare.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Atunci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venit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unul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dintre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fruntașii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sinagogii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numit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Iair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Cum L-a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văzut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fruntașul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s-a </a:t>
            </a:r>
            <a:r>
              <a:rPr lang="en-US" b="1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aruncat</a:t>
            </a:r>
            <a:r>
              <a:rPr lang="en-US" b="1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la </a:t>
            </a:r>
            <a:r>
              <a:rPr lang="en-US" b="1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picioarele</a:t>
            </a:r>
            <a:r>
              <a:rPr lang="en-US" b="1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Lui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I-a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făcut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următoarea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rugăminte</a:t>
            </a:r>
            <a:r>
              <a:rPr lang="en-US" b="1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stăruitoare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: „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Fetița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mea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trage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moară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rogu-Te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vino de-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Ți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pune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mâinile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peste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ea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ca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facă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sănătoasă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trăiască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.”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plecat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împreună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cu el.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după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El </a:t>
            </a:r>
            <a:r>
              <a:rPr lang="en-US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mergea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mult</a:t>
            </a:r>
            <a:r>
              <a:rPr lang="en-US" b="1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norod</a:t>
            </a:r>
            <a:r>
              <a:rPr lang="en-US" b="1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b="1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-L </a:t>
            </a:r>
            <a:r>
              <a:rPr lang="en-US" b="1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îmbulzea</a:t>
            </a:r>
            <a:r>
              <a:rPr lang="en-US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O" dirty="0">
              <a:solidFill>
                <a:srgbClr val="002060"/>
              </a:solidFill>
              <a:effectLst/>
              <a:latin typeface="Avenir Book" panose="02000503020000020003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Marcu</a:t>
            </a:r>
            <a:r>
              <a:rPr lang="en-US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5:21-24</a:t>
            </a:r>
            <a:endParaRPr lang="en-RO" dirty="0">
              <a:solidFill>
                <a:srgbClr val="002060"/>
              </a:solidFill>
              <a:effectLst/>
              <a:latin typeface="Avenir Book" panose="02000503020000020003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" y="217344"/>
            <a:ext cx="10462436" cy="1306656"/>
          </a:xfrm>
        </p:spPr>
        <p:txBody>
          <a:bodyPr>
            <a:noAutofit/>
          </a:bodyPr>
          <a:lstStyle/>
          <a:p>
            <a:pPr marL="0" marR="0" algn="ctr">
              <a:defRPr/>
            </a:pPr>
            <a:b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</a:br>
            <a:b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</a:b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MÂNGÂIEREA LUI</a:t>
            </a:r>
            <a:br>
              <a:rPr lang="en-US" sz="3600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</a:b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 </a:t>
            </a:r>
            <a:br>
              <a:rPr lang="en-US" sz="4000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</a:br>
            <a:endParaRPr lang="pt-BR" sz="4000" dirty="0">
              <a:solidFill>
                <a:schemeClr val="accent1">
                  <a:lumMod val="75000"/>
                </a:schemeClr>
              </a:solidFill>
              <a:latin typeface="Avenir Book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854439" y="1318438"/>
            <a:ext cx="9370216" cy="5539562"/>
          </a:xfrm>
        </p:spPr>
        <p:txBody>
          <a:bodyPr>
            <a:normAutofit fontScale="77500" lnSpcReduction="20000"/>
          </a:bodyPr>
          <a:lstStyle/>
          <a:p>
            <a:pPr marL="0" marR="0" indent="0">
              <a:buNone/>
              <a:defRPr/>
            </a:pPr>
            <a:endParaRPr lang="en-US" i="1" dirty="0">
              <a:solidFill>
                <a:schemeClr val="accent1">
                  <a:lumMod val="75000"/>
                </a:schemeClr>
              </a:solidFill>
              <a:latin typeface="Avenir Book"/>
              <a:ea typeface="Times New Roman"/>
              <a:cs typeface="Times New Roman"/>
            </a:endParaRPr>
          </a:p>
          <a:p>
            <a:pPr marL="0" indent="0">
              <a:buNone/>
              <a:defRPr/>
            </a:pPr>
            <a:r>
              <a:rPr lang="en-US" sz="31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„Dar </a:t>
            </a:r>
            <a:r>
              <a:rPr lang="en-US" sz="31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Isus</a:t>
            </a:r>
            <a:r>
              <a:rPr lang="en-US" sz="31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1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-a </a:t>
            </a:r>
            <a:r>
              <a:rPr lang="en-US" sz="31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zis</a:t>
            </a:r>
            <a:r>
              <a:rPr lang="en-US" sz="31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„</a:t>
            </a:r>
            <a:r>
              <a:rPr lang="en-US" sz="31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Fiică</a:t>
            </a:r>
            <a:r>
              <a:rPr lang="en-US" sz="31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1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credința</a:t>
            </a:r>
            <a:r>
              <a:rPr lang="en-US" sz="31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1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en-US" sz="31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-a </a:t>
            </a:r>
            <a:r>
              <a:rPr lang="en-US" sz="31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mântuit</a:t>
            </a:r>
            <a:r>
              <a:rPr lang="en-US" sz="31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31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du-</a:t>
            </a:r>
            <a:r>
              <a:rPr lang="en-US" sz="31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en-US" sz="31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31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pace </a:t>
            </a:r>
            <a:r>
              <a:rPr lang="en-US" sz="31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31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fii</a:t>
            </a:r>
            <a:r>
              <a:rPr lang="en-US" sz="31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tămăduită</a:t>
            </a:r>
            <a:r>
              <a:rPr lang="en-US" sz="31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31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boala</a:t>
            </a:r>
            <a:r>
              <a:rPr lang="en-US" sz="31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ta."</a:t>
            </a:r>
            <a:r>
              <a:rPr lang="en-US" i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(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Marcu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 5:34)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0" marR="0" indent="0">
              <a:buNone/>
              <a:defRPr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 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0" marR="0" indent="0">
              <a:buNone/>
              <a:defRPr/>
            </a:pPr>
            <a:r>
              <a:rPr lang="en-US" sz="31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Isus</a:t>
            </a:r>
            <a:r>
              <a:rPr lang="en-US" sz="31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nu a </a:t>
            </a:r>
            <a:r>
              <a:rPr lang="en-US" sz="31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văzut</a:t>
            </a:r>
            <a:r>
              <a:rPr lang="en-US" sz="31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pe </a:t>
            </a:r>
            <a:r>
              <a:rPr lang="en-US" sz="31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cineva</a:t>
            </a:r>
            <a:r>
              <a:rPr lang="en-US" sz="31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pe care nu-l </a:t>
            </a:r>
            <a:r>
              <a:rPr lang="en-US" sz="31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poate</a:t>
            </a:r>
            <a:r>
              <a:rPr lang="en-US" sz="31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atinge</a:t>
            </a:r>
            <a:r>
              <a:rPr lang="en-RO" sz="3100" dirty="0">
                <a:effectLst/>
              </a:rPr>
              <a:t> </a:t>
            </a:r>
            <a:r>
              <a:rPr lang="en-US" sz="33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. El a </a:t>
            </a:r>
            <a:r>
              <a:rPr lang="en-US" sz="33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văzut</a:t>
            </a:r>
            <a:r>
              <a:rPr lang="en-US" sz="33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:</a:t>
            </a:r>
            <a:endParaRPr dirty="0"/>
          </a:p>
          <a:p>
            <a:pPr marR="0" indent="-457200">
              <a:buFont typeface="Wingdings"/>
              <a:buChar char="v"/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ani de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angoasă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durere</a:t>
            </a:r>
            <a:r>
              <a:rPr lang="en-RO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</a:p>
          <a:p>
            <a:pPr marR="0" indent="-457200">
              <a:buFont typeface="Wingdings"/>
              <a:buChar char="v"/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12 ani de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rușine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și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respingere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 </a:t>
            </a:r>
            <a:endParaRPr dirty="0"/>
          </a:p>
          <a:p>
            <a:pPr marR="0" indent="-457200">
              <a:buFont typeface="Wingdings"/>
              <a:buChar char="v"/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12 ani de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amărăciune</a:t>
            </a:r>
            <a:endParaRPr dirty="0"/>
          </a:p>
          <a:p>
            <a:pPr marR="0" indent="-457200">
              <a:buFont typeface="Wingdings"/>
              <a:buChar char="v"/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12 ani de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amintiri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întunecate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Avenir Book"/>
              <a:ea typeface="Times New Roman"/>
              <a:cs typeface="Times New Roman"/>
            </a:endParaRPr>
          </a:p>
          <a:p>
            <a:pPr marR="0" indent="-457200">
              <a:buFont typeface="Wingdings"/>
              <a:buChar char="v"/>
              <a:defRPr/>
            </a:pP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riscul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incredibil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pe care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l-a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asumat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mijlocul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Avenir Book" panose="02000503020000020003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indent="-457200">
              <a:buFont typeface="Wingdings"/>
              <a:buChar char="v"/>
              <a:defRPr/>
            </a:pP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nevoia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mult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decât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vindecare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fizică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RO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endParaRPr dirty="0">
              <a:solidFill>
                <a:schemeClr val="accent1">
                  <a:lumMod val="75000"/>
                </a:schemeClr>
              </a:solidFill>
            </a:endParaRPr>
          </a:p>
          <a:p>
            <a:pPr marR="0" indent="-457200">
              <a:buFont typeface="Wingdings"/>
              <a:buChar char="v"/>
              <a:defRPr/>
            </a:pP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inima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ei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frântă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Times New Roman"/>
                <a:cs typeface="Times New Roman"/>
              </a:rPr>
              <a:t> </a:t>
            </a:r>
            <a:endParaRPr dirty="0"/>
          </a:p>
          <a:p>
            <a:pPr marL="0" marR="0" indent="0" algn="ctr">
              <a:buNone/>
              <a:defRPr/>
            </a:pPr>
            <a:endParaRPr lang="en-US" sz="3300" b="1" dirty="0">
              <a:solidFill>
                <a:schemeClr val="accent1">
                  <a:lumMod val="75000"/>
                </a:schemeClr>
              </a:solidFill>
              <a:latin typeface="Avenir Book"/>
              <a:ea typeface="Calibri"/>
              <a:cs typeface="Times New Roman"/>
            </a:endParaRPr>
          </a:p>
          <a:p>
            <a:pPr marL="0" marR="0" indent="0" algn="ctr">
              <a:buNone/>
              <a:defRPr/>
            </a:pPr>
            <a:r>
              <a:rPr lang="en-US" sz="31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Aceasta</a:t>
            </a:r>
            <a:r>
              <a:rPr lang="en-US" sz="31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este</a:t>
            </a:r>
            <a:r>
              <a:rPr lang="en-US" sz="31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100" i="1" u="sng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singura</a:t>
            </a:r>
            <a:r>
              <a:rPr lang="en-US" sz="3100" i="1" u="sng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100" i="1" u="sng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dată</a:t>
            </a:r>
            <a:r>
              <a:rPr lang="en-US" sz="3100" i="1" u="sng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sz="31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Biblie</a:t>
            </a:r>
            <a:r>
              <a:rPr lang="en-US" sz="31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100" i="1" u="sng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când</a:t>
            </a:r>
            <a:r>
              <a:rPr lang="en-US" sz="3100" i="1" u="sng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sz="31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31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numit</a:t>
            </a:r>
            <a:r>
              <a:rPr lang="en-US" sz="31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pe </a:t>
            </a:r>
            <a:r>
              <a:rPr lang="en-US" sz="31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cineva</a:t>
            </a:r>
            <a:r>
              <a:rPr lang="en-US" sz="31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„</a:t>
            </a:r>
            <a:r>
              <a:rPr lang="en-US" sz="31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fiică</a:t>
            </a:r>
            <a:r>
              <a:rPr lang="en-US" sz="31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".</a:t>
            </a:r>
            <a:r>
              <a:rPr lang="en-RO" sz="31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endParaRPr lang="en-US" sz="3100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0" indent="0" algn="ctr">
              <a:buNone/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854438" y="1775638"/>
            <a:ext cx="9370216" cy="5273748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După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12 ani, El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dorea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audă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declarație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oficială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fost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vindecată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Când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spus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„Du-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",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acest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cuvânt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era la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timpul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imperativ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prezent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greacă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ceea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este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cum ai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spune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continuă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mergi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pace"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„du-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te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pace", „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aceasta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fie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starea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ta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permanentă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”. </a:t>
            </a:r>
            <a:endParaRPr lang="en-US" i="1" dirty="0">
              <a:solidFill>
                <a:schemeClr val="accent1">
                  <a:lumMod val="75000"/>
                </a:schemeClr>
              </a:solidFill>
              <a:latin typeface="Avenir Book" panose="02000503020000020003" pitchFamily="2" charset="0"/>
              <a:ea typeface="Calibri"/>
              <a:cs typeface="Times New Roman"/>
            </a:endParaRPr>
          </a:p>
          <a:p>
            <a:pPr marL="0" indent="0" algn="ctr">
              <a:buNone/>
              <a:defRPr/>
            </a:pPr>
            <a:endParaRPr lang="en-US" i="1" dirty="0">
              <a:solidFill>
                <a:schemeClr val="accent1">
                  <a:lumMod val="75000"/>
                </a:schemeClr>
              </a:solidFill>
              <a:effectLst/>
              <a:latin typeface="Avenir Book" panose="02000503020000020003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  <a:defRPr/>
            </a:pPr>
            <a:r>
              <a:rPr lang="en-US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Nu </a:t>
            </a:r>
            <a:r>
              <a:rPr lang="en-US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există</a:t>
            </a:r>
            <a:r>
              <a:rPr lang="en-US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pace ca </a:t>
            </a:r>
            <a:r>
              <a:rPr lang="en-US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pacea</a:t>
            </a:r>
            <a:r>
              <a:rPr lang="en-US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pe care o </a:t>
            </a:r>
            <a:r>
              <a:rPr lang="en-US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dă</a:t>
            </a:r>
            <a:r>
              <a:rPr lang="en-US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  <a:defRPr/>
            </a:pP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Și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noi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 o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putem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obține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prin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rugăciune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! </a:t>
            </a:r>
            <a:endParaRPr lang="pt-BR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854439" y="776178"/>
            <a:ext cx="9370216" cy="5576276"/>
          </a:xfrm>
        </p:spPr>
        <p:txBody>
          <a:bodyPr>
            <a:normAutofit/>
          </a:bodyPr>
          <a:lstStyle/>
          <a:p>
            <a:pPr marL="0" marR="0" indent="0">
              <a:buNone/>
              <a:defRPr/>
            </a:pP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Timp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12 ani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îngrozitori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fost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un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nimeni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RO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</a:rPr>
              <a:t>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:</a:t>
            </a:r>
            <a:endParaRPr dirty="0"/>
          </a:p>
          <a:p>
            <a:pPr marL="0" marR="0" indent="0">
              <a:buNone/>
              <a:defRPr/>
            </a:pPr>
            <a:endParaRPr lang="en-US" sz="2400" b="1" dirty="0">
              <a:solidFill>
                <a:srgbClr val="000000"/>
              </a:solidFill>
              <a:latin typeface="Avenir Book"/>
              <a:ea typeface="Calibri"/>
              <a:cs typeface="Times New Roman"/>
            </a:endParaRPr>
          </a:p>
          <a:p>
            <a:pPr marR="0" indent="-457200">
              <a:buFont typeface="Wingdings"/>
              <a:buChar char="v"/>
              <a:defRPr/>
            </a:pP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Dintr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-o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dată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devenit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cineva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!</a:t>
            </a:r>
          </a:p>
          <a:p>
            <a:pPr marR="0" indent="-457200">
              <a:buFont typeface="Wingdings"/>
              <a:buChar char="v"/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fost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restaurată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.</a:t>
            </a:r>
            <a:endParaRPr dirty="0"/>
          </a:p>
          <a:p>
            <a:pPr marR="0" indent="-457200">
              <a:buFont typeface="Wingdings"/>
              <a:buChar char="v"/>
              <a:defRPr/>
            </a:pP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Isus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așezat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-o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în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familia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Sa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și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numit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-o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fiica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Sa! </a:t>
            </a:r>
          </a:p>
          <a:p>
            <a:pPr marR="0" indent="-457200">
              <a:buFont typeface="Wingdings"/>
              <a:buChar char="v"/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El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-a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liniștit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temerile</a:t>
            </a:r>
            <a:endParaRPr dirty="0"/>
          </a:p>
          <a:p>
            <a:pPr marR="0" indent="-457200">
              <a:buFont typeface="Wingdings"/>
              <a:buChar char="v"/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El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-a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asigurat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viitorul</a:t>
            </a:r>
            <a:endParaRPr dirty="0"/>
          </a:p>
          <a:p>
            <a:pPr marR="0">
              <a:buFont typeface="Wingdings"/>
              <a:buChar char="v"/>
              <a:defRPr/>
            </a:pPr>
            <a:endParaRPr lang="en-US" sz="1800" dirty="0">
              <a:solidFill>
                <a:srgbClr val="000000"/>
              </a:solidFill>
              <a:latin typeface="Avenir Book"/>
              <a:ea typeface="Calibri"/>
              <a:cs typeface="Times New Roman"/>
            </a:endParaRPr>
          </a:p>
          <a:p>
            <a:pPr marL="0" marR="0" indent="0">
              <a:buNone/>
              <a:defRPr/>
            </a:pPr>
            <a:endParaRPr lang="en-US" sz="1800" dirty="0">
              <a:solidFill>
                <a:srgbClr val="000000"/>
              </a:solidFill>
              <a:latin typeface="Avenir Book"/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en-US" sz="18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Cuvântul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grecesc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folosit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aici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Marcu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înseamnă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„</a:t>
            </a:r>
            <a:r>
              <a:rPr lang="en-US" sz="18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mântuit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" (</a:t>
            </a:r>
            <a:r>
              <a:rPr lang="en-US" sz="18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sozo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r>
              <a:rPr lang="en-US" sz="18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-a </a:t>
            </a:r>
            <a:r>
              <a:rPr lang="en-US" sz="18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spus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literalmente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: „</a:t>
            </a:r>
            <a:r>
              <a:rPr lang="en-US" sz="18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Credința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ta </a:t>
            </a:r>
            <a:r>
              <a:rPr lang="en-US" sz="18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te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-a </a:t>
            </a:r>
            <a:r>
              <a:rPr lang="en-US" sz="18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mântuit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!"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Credința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(nu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degetul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puterea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lui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(nu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haina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Lui) a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făcut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-o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sănătoasă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Răspunsul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Lui personal la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credința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personală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El a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fost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ceea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vindecat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-o.</a:t>
            </a:r>
            <a:endParaRPr lang="en-RO" sz="1800" dirty="0">
              <a:solidFill>
                <a:schemeClr val="accent1">
                  <a:lumMod val="75000"/>
                </a:schemeClr>
              </a:solidFill>
              <a:effectLst/>
              <a:latin typeface="Avenir Book" panose="02000503020000020003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0" y="217344"/>
            <a:ext cx="10398641" cy="1306656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br>
              <a:rPr lang="en-US" sz="4000" dirty="0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</a:b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PROVOCAREA NOASTRĂ</a:t>
            </a:r>
            <a:br>
              <a:rPr lang="en-US" sz="1800" dirty="0">
                <a:latin typeface="Calibri"/>
                <a:ea typeface="Calibri"/>
                <a:cs typeface="Times New Roman"/>
              </a:rPr>
            </a:br>
            <a:endParaRPr lang="pt-BR" sz="4000" dirty="0">
              <a:solidFill>
                <a:schemeClr val="accent1">
                  <a:lumMod val="75000"/>
                </a:schemeClr>
              </a:solidFill>
              <a:latin typeface="Avenir Book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854439" y="1435396"/>
            <a:ext cx="9370216" cy="49170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„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Trebuie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să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înțelegem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această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lecție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;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pentru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că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ea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are un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înțeles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mai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profund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decât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își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dau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seama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mulți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. Este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posibil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să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fim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în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prezența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lui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Hristos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și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chiar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să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ne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apropiem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de El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și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totuși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să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nu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primim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nicio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binecuvântare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pentru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că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Îl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atingem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doar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cu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atingerea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întâmplătoare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mulțimii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. Sunt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sute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și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mii care cred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că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au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credință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în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Hristos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;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dar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nu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Îl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ating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cu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credința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manifestată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de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femeia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suferindă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. ...A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venit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timpul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când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este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în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interesul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nostru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veșnic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să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credem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în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Hristos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."</a:t>
            </a:r>
            <a:r>
              <a:rPr lang="en-RO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</a:p>
          <a:p>
            <a:pPr marL="0" indent="0">
              <a:buNone/>
            </a:pPr>
            <a:r>
              <a:rPr lang="en-CA" sz="2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E</a:t>
            </a:r>
            <a:r>
              <a:rPr lang="en-CA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CA" sz="2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G. White, </a:t>
            </a:r>
            <a:r>
              <a:rPr lang="en-CA" sz="2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"The Touch of Faith,"</a:t>
            </a:r>
            <a:r>
              <a:rPr lang="en-CA" sz="2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CA" sz="2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The Signs of the Times</a:t>
            </a:r>
            <a:r>
              <a:rPr lang="en-CA" sz="2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, 25 </a:t>
            </a:r>
            <a:r>
              <a:rPr lang="en-CA" sz="2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octombrie</a:t>
            </a:r>
            <a:r>
              <a:rPr lang="en-CA" sz="2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1899, 2, </a:t>
            </a:r>
            <a:r>
              <a:rPr lang="en-CA" sz="2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în</a:t>
            </a:r>
            <a:r>
              <a:rPr lang="en-CA" sz="22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orig., </a:t>
            </a:r>
            <a:r>
              <a:rPr lang="en-CA" sz="22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trad.liberă</a:t>
            </a:r>
            <a:endParaRPr lang="en-RO" sz="2200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854439" y="620688"/>
            <a:ext cx="9370216" cy="5731765"/>
          </a:xfrm>
        </p:spPr>
        <p:txBody>
          <a:bodyPr>
            <a:normAutofit/>
          </a:bodyPr>
          <a:lstStyle/>
          <a:p>
            <a:pPr marL="57150" marR="0" indent="-285750">
              <a:buFont typeface="Wingdings"/>
              <a:buChar char="v"/>
              <a:defRPr/>
            </a:pP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Ați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fost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vreodată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în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acea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mulțime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?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Mărturisesc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, am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fost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Ca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mulțimile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L-am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urmat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pe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vârtejul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momentului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m-am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apropiat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El,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chiar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L-am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atins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dar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fără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nicio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schimbare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3000" dirty="0">
              <a:solidFill>
                <a:schemeClr val="accent1">
                  <a:lumMod val="75000"/>
                </a:schemeClr>
              </a:solidFill>
              <a:latin typeface="Avenir Book"/>
              <a:ea typeface="Calibri"/>
              <a:cs typeface="Times New Roman"/>
            </a:endParaRPr>
          </a:p>
          <a:p>
            <a:pPr marL="57150" marR="0" indent="-285750">
              <a:buFont typeface="Wingdings"/>
              <a:buChar char="v"/>
              <a:defRPr/>
            </a:pPr>
            <a:r>
              <a:rPr lang="en-US" sz="3000" b="1" i="1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US" sz="30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credință</a:t>
            </a:r>
            <a:r>
              <a:rPr lang="en-US" sz="30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întâmplătoare</a:t>
            </a:r>
            <a:r>
              <a:rPr lang="en-US" sz="30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nu ne </a:t>
            </a:r>
            <a:r>
              <a:rPr lang="en-US" sz="30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va</a:t>
            </a:r>
            <a:r>
              <a:rPr lang="en-US" sz="30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duce </a:t>
            </a:r>
            <a:r>
              <a:rPr lang="en-US" sz="30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nicăieri</a:t>
            </a:r>
            <a:r>
              <a:rPr lang="en-RO" sz="30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lang="en-US" sz="3000" i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. </a:t>
            </a:r>
          </a:p>
          <a:p>
            <a:pPr marL="57150" marR="0" indent="-285750">
              <a:buFont typeface="Wingdings"/>
              <a:buChar char="v"/>
              <a:defRPr/>
            </a:pP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Nu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este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suficient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doar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fim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prezența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Lui! </a:t>
            </a:r>
            <a:r>
              <a:rPr lang="en-US" sz="30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Putem</a:t>
            </a:r>
            <a:r>
              <a:rPr lang="en-US" sz="30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fi </a:t>
            </a:r>
            <a:r>
              <a:rPr lang="en-US" sz="30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aproape</a:t>
            </a:r>
            <a:r>
              <a:rPr lang="en-US" sz="30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30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prezența</a:t>
            </a:r>
            <a:r>
              <a:rPr lang="en-US" sz="30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Sa, </a:t>
            </a:r>
            <a:r>
              <a:rPr lang="en-US" sz="30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dar</a:t>
            </a:r>
            <a:r>
              <a:rPr lang="en-US" sz="30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departe</a:t>
            </a:r>
            <a:r>
              <a:rPr lang="en-US" sz="30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30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puterea</a:t>
            </a:r>
            <a:r>
              <a:rPr lang="en-US" sz="30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Sa.</a:t>
            </a:r>
            <a:r>
              <a:rPr lang="en-US" sz="30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000" i="1" dirty="0">
              <a:solidFill>
                <a:schemeClr val="accent1">
                  <a:lumMod val="75000"/>
                </a:schemeClr>
              </a:solidFill>
              <a:latin typeface="Avenir Book"/>
              <a:ea typeface="Calibri" panose="020F0502020204030204" pitchFamily="34" charset="0"/>
              <a:cs typeface="Times New Roman"/>
            </a:endParaRPr>
          </a:p>
          <a:p>
            <a:pPr marL="57150" marR="0" indent="-285750">
              <a:buFont typeface="Wingdings"/>
              <a:buChar char="v"/>
              <a:defRPr/>
            </a:pP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Nu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este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suficient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credem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spune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despre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Noi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trebuie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credem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ÎN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RO" sz="3000" dirty="0">
              <a:solidFill>
                <a:schemeClr val="accent1">
                  <a:lumMod val="75000"/>
                </a:schemeClr>
              </a:solidFill>
              <a:effectLst/>
              <a:latin typeface="Avenir Book" panose="02000503020000020003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0" y="1913860"/>
            <a:ext cx="10224655" cy="4438593"/>
          </a:xfrm>
        </p:spPr>
        <p:txBody>
          <a:bodyPr>
            <a:normAutofit/>
          </a:bodyPr>
          <a:lstStyle/>
          <a:p>
            <a:pPr marR="0">
              <a:buFont typeface="Wingdings"/>
              <a:buChar char="v"/>
              <a:defRPr/>
            </a:pP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Conexiunea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cu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este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care face ca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credința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funcționeze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R="0">
              <a:buFont typeface="Wingdings"/>
              <a:buChar char="v"/>
              <a:defRPr/>
            </a:pP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Când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credința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conectează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cu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nu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contează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cine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ești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Dumnezeu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răspunde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unei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astfel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credințe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oricând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oriunde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orice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moment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orice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loc! </a:t>
            </a:r>
          </a:p>
          <a:p>
            <a:pPr marR="0">
              <a:buFont typeface="Wingdings"/>
              <a:buChar char="v"/>
              <a:defRPr/>
            </a:pP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Poate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tu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nu ai o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credință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puternică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dar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noi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avem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un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Mântuitor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puternic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iar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El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răspunde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chiar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la o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atingere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tivului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hainei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Sale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RO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711201" y="217344"/>
            <a:ext cx="9513453" cy="130665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ivul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hainei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Sale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încă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poate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fi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atins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prin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credință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! </a:t>
            </a:r>
            <a:endParaRPr lang="pt-BR" sz="3600" b="1" dirty="0">
              <a:solidFill>
                <a:schemeClr val="accent1">
                  <a:lumMod val="75000"/>
                </a:schemeClr>
              </a:solidFill>
              <a:latin typeface="Avenir Book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854439" y="1818168"/>
            <a:ext cx="9370216" cy="4534286"/>
          </a:xfrm>
        </p:spPr>
        <p:txBody>
          <a:bodyPr/>
          <a:lstStyle/>
          <a:p>
            <a:pPr marL="0" marR="0" indent="0">
              <a:buNone/>
              <a:defRPr/>
            </a:pPr>
            <a:endParaRPr lang="en-US" sz="1800" dirty="0">
              <a:solidFill>
                <a:srgbClr val="000000"/>
              </a:solidFill>
              <a:latin typeface="Avenir Book"/>
              <a:ea typeface="Calibri"/>
              <a:cs typeface="Times New Roman"/>
            </a:endParaRPr>
          </a:p>
          <a:p>
            <a:pPr marR="0">
              <a:buFont typeface="Wingdings"/>
              <a:buChar char="v"/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venit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timpul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ca NOI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nu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căutăm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doar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-L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vedem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pe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nu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doar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căutăm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fim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aproape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El,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așa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cum 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făcut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mulțimea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 indent="0">
              <a:buNone/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R="0">
              <a:buFont typeface="Wingdings"/>
              <a:buChar char="v"/>
              <a:defRPr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venit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timpul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ca NOI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ajungem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la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prin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credință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-L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lăsăm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pe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Dumnezeu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facă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minune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viețile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noastre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r>
              <a:rPr lang="en-RO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</a:rPr>
              <a:t> </a:t>
            </a:r>
            <a:endParaRPr lang="pt-BR" dirty="0">
              <a:solidFill>
                <a:schemeClr val="accent1">
                  <a:lumMod val="75000"/>
                </a:schemeClr>
              </a:solidFill>
              <a:latin typeface="Avenir Book" panose="02000503020000020003" pitchFamily="2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971676" y="217344"/>
            <a:ext cx="8252978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Ce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ar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fi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putut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gândi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Iair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?</a:t>
            </a:r>
            <a:endParaRPr lang="pt-BR" sz="3600" b="1" dirty="0">
              <a:solidFill>
                <a:schemeClr val="accent1">
                  <a:lumMod val="75000"/>
                </a:schemeClr>
              </a:solidFill>
              <a:latin typeface="Avenir Boo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329783" y="2001116"/>
            <a:ext cx="9894871" cy="4351338"/>
          </a:xfrm>
        </p:spPr>
        <p:txBody>
          <a:bodyPr>
            <a:normAutofit/>
          </a:bodyPr>
          <a:lstStyle/>
          <a:p>
            <a:pPr>
              <a:buFont typeface="Wingdings"/>
              <a:buChar char="v"/>
              <a:defRPr/>
            </a:pPr>
            <a:endParaRPr lang="en-US" sz="3200" b="1" dirty="0">
              <a:solidFill>
                <a:schemeClr val="accent1">
                  <a:lumMod val="75000"/>
                </a:schemeClr>
              </a:solidFill>
              <a:latin typeface="Avenir Book"/>
              <a:ea typeface="Calibri"/>
              <a:cs typeface="Times New Roman"/>
            </a:endParaRPr>
          </a:p>
          <a:p>
            <a:pPr>
              <a:buFont typeface="Wingdings"/>
              <a:buChar char="v"/>
              <a:defRPr/>
            </a:pP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Fiica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ta a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murit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nu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mai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supăra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pe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Învățătorul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.” </a:t>
            </a:r>
          </a:p>
          <a:p>
            <a:pPr marL="0" indent="0">
              <a:buNone/>
              <a:defRPr/>
            </a:pPr>
            <a:endParaRPr lang="en-US" sz="3200" b="1" dirty="0">
              <a:solidFill>
                <a:schemeClr val="accent1">
                  <a:lumMod val="75000"/>
                </a:schemeClr>
              </a:solidFill>
              <a:latin typeface="Avenir Book" panose="02000503020000020003" pitchFamily="2" charset="0"/>
              <a:ea typeface="Calibri"/>
              <a:cs typeface="Times New Roman"/>
            </a:endParaRPr>
          </a:p>
          <a:p>
            <a:pPr>
              <a:buFont typeface="Wingdings"/>
              <a:buChar char="v"/>
              <a:defRPr/>
            </a:pP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spus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2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„Nu </a:t>
            </a:r>
            <a:r>
              <a:rPr lang="en-US" sz="32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te</a:t>
            </a:r>
            <a:r>
              <a:rPr lang="en-US" sz="32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teme</a:t>
            </a:r>
            <a:r>
              <a:rPr lang="en-US" sz="32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en-US" sz="32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crede</a:t>
            </a:r>
            <a:r>
              <a:rPr lang="en-US" sz="32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numai</a:t>
            </a:r>
            <a:r>
              <a:rPr lang="en-US" sz="32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32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sz="32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va</a:t>
            </a:r>
            <a:r>
              <a:rPr lang="en-US" sz="32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fi </a:t>
            </a:r>
            <a:r>
              <a:rPr lang="en-US" sz="32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tămăduită</a:t>
            </a:r>
            <a:r>
              <a:rPr lang="en-US" sz="32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.” 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(Luca 8:49, 50). </a:t>
            </a:r>
            <a:endParaRPr lang="pt-BR" sz="3200" b="1" dirty="0">
              <a:solidFill>
                <a:schemeClr val="accent1">
                  <a:lumMod val="75000"/>
                </a:schemeClr>
              </a:solidFill>
              <a:latin typeface="Avenir Book" panose="02000503020000020003" pitchFamily="2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854439" y="1701210"/>
            <a:ext cx="9370216" cy="4651244"/>
          </a:xfrm>
        </p:spPr>
        <p:txBody>
          <a:bodyPr/>
          <a:lstStyle/>
          <a:p>
            <a:pPr marL="0" marR="0" indent="0" algn="ctr">
              <a:buNone/>
              <a:defRPr/>
            </a:pPr>
            <a:endParaRPr lang="en-US" sz="3200" b="1" dirty="0">
              <a:solidFill>
                <a:schemeClr val="accent1">
                  <a:lumMod val="75000"/>
                </a:schemeClr>
              </a:solidFill>
              <a:latin typeface="Avenir Book"/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„S-a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întâmplat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mijlocul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mulțimii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dar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mulțimea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fost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uitată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iar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-a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vorbit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acelei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femei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ca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cum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fi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fost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singura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persoană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din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lume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." </a:t>
            </a:r>
            <a:endParaRPr lang="en-RO" sz="3200" b="1" dirty="0">
              <a:solidFill>
                <a:schemeClr val="accent1">
                  <a:lumMod val="75000"/>
                </a:schemeClr>
              </a:solidFill>
              <a:effectLst/>
              <a:latin typeface="Avenir Book" panose="02000503020000020003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ctr">
              <a:buNone/>
              <a:defRPr/>
            </a:pPr>
            <a:endParaRPr lang="en-US" sz="2000" b="1" dirty="0">
              <a:solidFill>
                <a:schemeClr val="accent1">
                  <a:lumMod val="75000"/>
                </a:schemeClr>
              </a:solidFill>
              <a:latin typeface="Avenir Book"/>
              <a:ea typeface="Calibri"/>
              <a:cs typeface="Times New Roman"/>
            </a:endParaRPr>
          </a:p>
          <a:p>
            <a:pPr marL="0" marR="0" indent="0" algn="ctr">
              <a:buNone/>
              <a:defRPr/>
            </a:pP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(William Barclay )</a:t>
            </a:r>
            <a:endParaRPr dirty="0"/>
          </a:p>
          <a:p>
            <a:pPr marL="0" marR="0" indent="0" algn="ctr">
              <a:buNone/>
              <a:defRPr/>
            </a:pPr>
            <a:endParaRPr lang="en-US" sz="3200" b="1" dirty="0">
              <a:solidFill>
                <a:schemeClr val="accent1">
                  <a:lumMod val="75000"/>
                </a:schemeClr>
              </a:solidFill>
              <a:latin typeface="Avenir Book"/>
              <a:ea typeface="Calibri"/>
              <a:cs typeface="Times New Roman"/>
            </a:endParaRPr>
          </a:p>
          <a:p>
            <a:pPr marL="0" indent="0" algn="ctr">
              <a:buNone/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329783" y="1818167"/>
            <a:ext cx="9894871" cy="4534287"/>
          </a:xfrm>
        </p:spPr>
        <p:txBody>
          <a:bodyPr/>
          <a:lstStyle/>
          <a:p>
            <a:pPr>
              <a:defRPr/>
            </a:pPr>
            <a:endParaRPr lang="pt-BR" sz="2800" b="1" dirty="0">
              <a:solidFill>
                <a:schemeClr val="accent1">
                  <a:lumMod val="75000"/>
                </a:schemeClr>
              </a:solidFill>
              <a:latin typeface="Avenir Book"/>
            </a:endParaRPr>
          </a:p>
          <a:p>
            <a:pPr>
              <a:buFont typeface="Wingdings"/>
              <a:buChar char="v"/>
              <a:defRPr/>
            </a:pP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Avem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nevoie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de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Isus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astăzi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?</a:t>
            </a:r>
            <a:endParaRPr dirty="0"/>
          </a:p>
          <a:p>
            <a:pPr marL="0" indent="0">
              <a:buNone/>
              <a:defRPr/>
            </a:pPr>
            <a:endParaRPr lang="en-US" sz="3600" b="1" dirty="0">
              <a:solidFill>
                <a:schemeClr val="accent1">
                  <a:lumMod val="75000"/>
                </a:schemeClr>
              </a:solidFill>
              <a:latin typeface="Avenir Book"/>
              <a:ea typeface="Calibri"/>
              <a:cs typeface="Times New Roman"/>
            </a:endParaRPr>
          </a:p>
          <a:p>
            <a:pPr>
              <a:buFont typeface="Wingdings"/>
              <a:buChar char="v"/>
              <a:defRPr/>
            </a:pP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Să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mergem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chiar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acum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la El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și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să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ne 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atingem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de El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prin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rugăciunile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noastre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! </a:t>
            </a:r>
            <a:endParaRPr lang="pt-BR" sz="3600" b="1" dirty="0">
              <a:solidFill>
                <a:schemeClr val="accent1">
                  <a:lumMod val="75000"/>
                </a:schemeClr>
              </a:solidFill>
              <a:latin typeface="Avenir Book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0" y="505546"/>
            <a:ext cx="104305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pt-BR" sz="3600" b="1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TIMP PENTRU RUGĂCIUNE</a:t>
            </a:r>
            <a:endParaRPr dirty="0"/>
          </a:p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1456661" y="217344"/>
            <a:ext cx="8767994" cy="2128692"/>
          </a:xfrm>
        </p:spPr>
        <p:txBody>
          <a:bodyPr>
            <a:normAutofit/>
          </a:bodyPr>
          <a:lstStyle/>
          <a:p>
            <a:pPr indent="457200"/>
            <a:r>
              <a:rPr lang="en-US" sz="3600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La </a:t>
            </a:r>
            <a:r>
              <a:rPr lang="en-US" sz="3600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fel</a:t>
            </a:r>
            <a:r>
              <a:rPr lang="en-US" sz="3600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ca </a:t>
            </a:r>
            <a:r>
              <a:rPr lang="en-US" sz="3600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Iair</a:t>
            </a:r>
            <a:r>
              <a:rPr lang="en-US" sz="3600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dacă</a:t>
            </a:r>
            <a:r>
              <a:rPr lang="en-US" sz="3600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vrem</a:t>
            </a:r>
            <a:r>
              <a:rPr lang="en-US" sz="3600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sz="3600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primim</a:t>
            </a:r>
            <a:r>
              <a:rPr lang="en-US" sz="3600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   	</a:t>
            </a:r>
            <a:r>
              <a:rPr lang="en-US" sz="3600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răspunsuri</a:t>
            </a:r>
            <a:r>
              <a:rPr lang="en-US" sz="3600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la </a:t>
            </a:r>
            <a:r>
              <a:rPr lang="en-US" sz="3600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rugăciunile</a:t>
            </a:r>
            <a:r>
              <a:rPr lang="en-US" sz="3600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noastre</a:t>
            </a:r>
            <a:r>
              <a:rPr lang="en-US" sz="3600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RO" sz="36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1456660" y="2188564"/>
            <a:ext cx="8767995" cy="4452092"/>
          </a:xfrm>
        </p:spPr>
        <p:txBody>
          <a:bodyPr>
            <a:normAutofit/>
          </a:bodyPr>
          <a:lstStyle/>
          <a:p>
            <a:pPr marL="342900" lvl="0" indent="-342900">
              <a:buClr>
                <a:srgbClr val="000000"/>
              </a:buClr>
              <a:buFont typeface="Avenir Book" panose="02000503020000020003" pitchFamily="2" charset="0"/>
              <a:buChar char="-"/>
            </a:pPr>
            <a:r>
              <a:rPr lang="en-CA" sz="3200" u="none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CA" sz="3200" u="none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none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noi</a:t>
            </a:r>
            <a:r>
              <a:rPr lang="en-CA" sz="3200" u="none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none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trebuie</a:t>
            </a:r>
            <a:r>
              <a:rPr lang="en-CA" sz="3200" u="none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none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CA" sz="3200" u="none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ne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așezăm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prezența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lui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O" sz="3200" u="none" strike="noStrike" dirty="0">
              <a:solidFill>
                <a:srgbClr val="002060"/>
              </a:solidFill>
              <a:effectLst/>
              <a:latin typeface="Avenir Book" panose="02000503020000020003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Clr>
                <a:srgbClr val="000000"/>
              </a:buClr>
              <a:buFont typeface="Avenir Book" panose="02000503020000020003" pitchFamily="2" charset="0"/>
              <a:buChar char="-"/>
            </a:pPr>
            <a:r>
              <a:rPr lang="en-CA" sz="3200" u="none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CA" sz="3200" u="none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none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noi</a:t>
            </a:r>
            <a:r>
              <a:rPr lang="en-CA" sz="3200" u="none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none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trebuie</a:t>
            </a:r>
            <a:r>
              <a:rPr lang="en-CA" sz="3200" u="none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none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CA" sz="3200" u="none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ne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smerim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cu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sinceritate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fața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lui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CA" sz="3200" u="none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O" sz="3200" u="none" strike="noStrike" dirty="0">
              <a:solidFill>
                <a:srgbClr val="002060"/>
              </a:solidFill>
              <a:effectLst/>
              <a:latin typeface="Avenir Book" panose="02000503020000020003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Clr>
                <a:srgbClr val="000000"/>
              </a:buClr>
              <a:buFont typeface="Avenir Book" panose="02000503020000020003" pitchFamily="2" charset="0"/>
              <a:buChar char="-"/>
            </a:pPr>
            <a:r>
              <a:rPr lang="en-CA" sz="3200" u="none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CA" sz="3200" u="none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none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trebuie</a:t>
            </a:r>
            <a:r>
              <a:rPr lang="en-CA" sz="3200" u="none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none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CA" sz="3200" u="none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ne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prezentăm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cererea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înaintea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Lui cu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seriozitate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none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CA" sz="3200" u="none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cu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încredere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deplină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puterea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bunătatea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lui</a:t>
            </a:r>
            <a:r>
              <a:rPr lang="en-CA" sz="3200" u="sng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3200" u="sng" strike="noStrike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Dumnezeu</a:t>
            </a:r>
            <a:r>
              <a:rPr lang="en-CA" sz="3200" u="none" strike="noStrike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RO" sz="3200" u="none" strike="noStrike" dirty="0">
              <a:solidFill>
                <a:srgbClr val="002060"/>
              </a:solidFill>
              <a:effectLst/>
              <a:latin typeface="Avenir Book" panose="02000503020000020003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188564"/>
            <a:ext cx="9959109" cy="44520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u="sng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en-US" sz="3200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era </a:t>
            </a:r>
            <a:r>
              <a:rPr lang="en-US" sz="3200" b="1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en-US" sz="3200" b="1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femeie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care de </a:t>
            </a:r>
            <a:r>
              <a:rPr lang="en-US" sz="3200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doisprezece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ani </a:t>
            </a:r>
            <a:r>
              <a:rPr lang="en-US" sz="3200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avea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sz="3200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scurgere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3200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sânge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Ea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suferise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mult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la </a:t>
            </a:r>
            <a:r>
              <a:rPr lang="en-US" sz="3200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mulți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doctori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cheltuise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tot </a:t>
            </a:r>
            <a:r>
              <a:rPr lang="en-US" sz="3200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avea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nu </a:t>
            </a:r>
            <a:r>
              <a:rPr lang="en-US" sz="3200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simțise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nicio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ușurare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încă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îi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era </a:t>
            </a:r>
            <a:r>
              <a:rPr lang="en-US" sz="3200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rău</a:t>
            </a:r>
            <a:r>
              <a:rPr lang="en-US" sz="3200" i="1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.” </a:t>
            </a:r>
            <a:endParaRPr lang="en-RO" sz="3200" dirty="0">
              <a:solidFill>
                <a:srgbClr val="002060"/>
              </a:solidFill>
              <a:effectLst/>
              <a:latin typeface="Avenir Book" panose="02000503020000020003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  <a:defRPr/>
            </a:pPr>
            <a:endParaRPr lang="en-US" u="sng" dirty="0">
              <a:solidFill>
                <a:srgbClr val="002060"/>
              </a:solidFill>
              <a:effectLst/>
              <a:latin typeface="Avenir Book" panose="02000503020000020003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  <a:defRPr/>
            </a:pPr>
            <a:r>
              <a:rPr lang="en-US" u="sng" dirty="0" err="1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Marcu</a:t>
            </a:r>
            <a:r>
              <a:rPr lang="en-US" u="sng" dirty="0">
                <a:solidFill>
                  <a:srgbClr val="002060"/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5:25-26: </a:t>
            </a:r>
            <a:endParaRPr lang="pt-BR" sz="4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2623127" y="217344"/>
            <a:ext cx="7601527" cy="212869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3600" b="1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Cum TE SIMȚI </a:t>
            </a:r>
            <a:r>
              <a:rPr lang="pt-BR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când</a:t>
            </a:r>
            <a:r>
              <a:rPr lang="pt-BR" sz="3600" b="1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:</a:t>
            </a:r>
            <a:endParaRPr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458386"/>
            <a:ext cx="9959109" cy="4182269"/>
          </a:xfrm>
        </p:spPr>
        <p:txBody>
          <a:bodyPr>
            <a:normAutofit/>
          </a:bodyPr>
          <a:lstStyle/>
          <a:p>
            <a:pPr>
              <a:buFont typeface="Wingdings"/>
              <a:buChar char="v"/>
              <a:defRPr/>
            </a:pP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Isus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nu Se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grăbește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să-ți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răspundă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la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rugăciune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?</a:t>
            </a:r>
          </a:p>
          <a:p>
            <a:pPr>
              <a:buFont typeface="Wingdings"/>
              <a:buChar char="v"/>
              <a:defRPr/>
            </a:pP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Cererea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pentru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rugăciune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este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considerată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mai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importantă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decât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a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ta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la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întâlnirea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de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rugăciune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?</a:t>
            </a:r>
          </a:p>
          <a:p>
            <a:pPr>
              <a:buFont typeface="Wingdings"/>
              <a:buChar char="v"/>
              <a:defRPr/>
            </a:pP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Te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rogi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pentru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problema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ta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de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multă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vreme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fără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să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vezi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vreo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intervenție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din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partea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lui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Dumnezeu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? </a:t>
            </a: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23127" y="217344"/>
            <a:ext cx="7601527" cy="130665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Nu-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știm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numele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dar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îi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cunoaștem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criza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RO" sz="3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</a:rPr>
              <a:t> </a:t>
            </a:r>
            <a:endParaRPr lang="pt-BR" sz="3600" dirty="0">
              <a:solidFill>
                <a:schemeClr val="accent1">
                  <a:lumMod val="75000"/>
                </a:schemeClr>
              </a:solidFill>
              <a:latin typeface="Avenir Book" panose="02000503020000020003" pitchFamily="2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854439" y="2083632"/>
            <a:ext cx="9370216" cy="4268821"/>
          </a:xfrm>
        </p:spPr>
        <p:txBody>
          <a:bodyPr/>
          <a:lstStyle/>
          <a:p>
            <a:pPr>
              <a:buFont typeface="Wingdings"/>
              <a:buChar char="v"/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timp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Iair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bucurase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12 ani TRĂIȚI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alături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fiica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/>
              <a:buChar char="v"/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cel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mai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probabil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necăsătorită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fără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copii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îndura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12 ani de MOARTE din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cauza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unei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hemoragii</a:t>
            </a:r>
            <a:r>
              <a:rPr lang="en-RO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</a:rPr>
              <a:t> </a:t>
            </a:r>
          </a:p>
          <a:p>
            <a:pPr>
              <a:buFont typeface="Wingdings"/>
              <a:buChar char="v"/>
              <a:defRPr/>
            </a:pP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Aceasta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este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perioadă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lungă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timp.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Gândiți-vă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la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toate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lucrurile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pe care le-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ați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realizat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ultimii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12 ani! </a:t>
            </a:r>
            <a:endParaRPr lang="en-RO" dirty="0">
              <a:solidFill>
                <a:schemeClr val="accent1">
                  <a:lumMod val="75000"/>
                </a:schemeClr>
              </a:solidFill>
              <a:effectLst/>
              <a:latin typeface="Avenir Book" panose="02000503020000020003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340243" y="217344"/>
            <a:ext cx="9884412" cy="130665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pt-BR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Această</a:t>
            </a:r>
            <a:r>
              <a:rPr lang="pt-BR" sz="3600" b="1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 </a:t>
            </a:r>
            <a:r>
              <a:rPr lang="pt-BR" sz="3600" b="1" dirty="0" err="1">
                <a:solidFill>
                  <a:schemeClr val="accent1">
                    <a:lumMod val="75000"/>
                  </a:schemeClr>
                </a:solidFill>
                <a:latin typeface="Avenir Book"/>
              </a:rPr>
              <a:t>boală</a:t>
            </a:r>
            <a:r>
              <a:rPr lang="pt-BR" sz="3600" b="1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:</a:t>
            </a:r>
            <a:endParaRPr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2623126" y="1734152"/>
            <a:ext cx="7601528" cy="4373752"/>
          </a:xfrm>
        </p:spPr>
        <p:txBody>
          <a:bodyPr/>
          <a:lstStyle/>
          <a:p>
            <a:pPr>
              <a:buFont typeface="Wingdings"/>
              <a:buChar char="v"/>
              <a:defRPr/>
            </a:pPr>
            <a:endParaRPr lang="en-US" dirty="0">
              <a:solidFill>
                <a:schemeClr val="accent1">
                  <a:lumMod val="75000"/>
                </a:schemeClr>
              </a:solidFill>
              <a:latin typeface="Avenir Book"/>
              <a:ea typeface="Calibri"/>
              <a:cs typeface="Times New Roman"/>
            </a:endParaRPr>
          </a:p>
          <a:p>
            <a:pPr>
              <a:buFont typeface="Wingdings"/>
              <a:buChar char="v"/>
              <a:defRPr/>
            </a:pP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povoca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pierderea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vitalității</a:t>
            </a:r>
            <a:endParaRPr dirty="0"/>
          </a:p>
          <a:p>
            <a:pPr>
              <a:buFont typeface="Wingdings"/>
              <a:buChar char="v"/>
              <a:defRPr/>
            </a:pP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provoca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o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jenă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socială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continuă</a:t>
            </a:r>
            <a:endParaRPr dirty="0"/>
          </a:p>
          <a:p>
            <a:pPr>
              <a:buFont typeface="Wingdings"/>
              <a:buChar char="v"/>
              <a:defRPr/>
            </a:pPr>
            <a:r>
              <a:rPr lang="ro-RO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a lăsat-o fără niciun ban</a:t>
            </a:r>
            <a:endParaRPr dirty="0"/>
          </a:p>
          <a:p>
            <a:pPr>
              <a:buFont typeface="Wingdings"/>
              <a:buChar char="v"/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era tot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timpul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„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necurată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”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 </a:t>
            </a:r>
            <a:endParaRPr dirty="0"/>
          </a:p>
          <a:p>
            <a:pPr>
              <a:buFont typeface="Wingdings"/>
              <a:buChar char="v"/>
              <a:defRPr/>
            </a:pP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simțea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 o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singurătate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îngrozitoare</a:t>
            </a:r>
            <a:endParaRPr dirty="0"/>
          </a:p>
          <a:p>
            <a:pPr>
              <a:buFont typeface="Wingdings"/>
              <a:buChar char="v"/>
              <a:defRPr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o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izola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 de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latin typeface="Avenir Book"/>
                <a:cs typeface="Times New Roman"/>
              </a:rPr>
              <a:t>comunitate</a:t>
            </a:r>
            <a:endParaRPr dirty="0"/>
          </a:p>
          <a:p>
            <a:pPr marL="0" indent="0" algn="ctr">
              <a:buNone/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91387" y="217344"/>
            <a:ext cx="10033268" cy="130665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Păcatul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nostru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este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la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fel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jenant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costisitor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cum a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fost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situația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RO" sz="36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endParaRPr lang="pt-BR" sz="3600" b="1" dirty="0">
              <a:solidFill>
                <a:schemeClr val="accent1">
                  <a:lumMod val="75000"/>
                </a:schemeClr>
              </a:solidFill>
              <a:latin typeface="Avenir Book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769379" y="1796553"/>
            <a:ext cx="9370216" cy="426882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  <a:defRPr/>
            </a:pP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Profanarea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ceremonială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descrie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perfect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modul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care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păcatul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ne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profanează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pe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noi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3000" b="1" dirty="0">
              <a:solidFill>
                <a:schemeClr val="accent1">
                  <a:lumMod val="75000"/>
                </a:schemeClr>
              </a:solidFill>
              <a:latin typeface="Avenir Book"/>
              <a:ea typeface="Calibri"/>
              <a:cs typeface="Times New Roman"/>
            </a:endParaRPr>
          </a:p>
          <a:p>
            <a:pPr>
              <a:buFont typeface="Wingdings"/>
              <a:buChar char="v"/>
              <a:defRPr/>
            </a:pP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Păcatul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ne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separă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Dumnezeu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ceilalți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RO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</a:p>
          <a:p>
            <a:pPr>
              <a:buFont typeface="Wingdings"/>
              <a:buChar char="v"/>
              <a:defRPr/>
            </a:pP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Păcatul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nostru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este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la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fel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jenant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costisitor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cum a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fost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situația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buFont typeface="Wingdings"/>
              <a:buChar char="v"/>
              <a:defRPr/>
            </a:pP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Așa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cum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boala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omora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încet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tot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așa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păcatul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ne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secătuiește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forțele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vitale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conducându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-ne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spre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moarte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sigură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buFont typeface="Wingdings"/>
              <a:buChar char="v"/>
              <a:defRPr/>
            </a:pP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Încercăm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să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tratăm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consultând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tot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felul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„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doctori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": „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Doctorul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plăcere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", „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Doctorul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distracție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", „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Doctorul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carieră"dar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așa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cum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situația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era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fără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speranță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păcatul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este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de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asemenea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o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problemă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fără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speranță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afara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Marelui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Medic. </a:t>
            </a:r>
          </a:p>
          <a:p>
            <a:pPr marL="0" indent="0">
              <a:buNone/>
              <a:defRPr/>
            </a:pPr>
            <a:r>
              <a:rPr lang="en-RO" sz="26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endParaRPr lang="en-US" sz="2600" dirty="0">
              <a:solidFill>
                <a:schemeClr val="accent1">
                  <a:lumMod val="75000"/>
                </a:schemeClr>
              </a:solidFill>
              <a:latin typeface="Avenir Book"/>
              <a:cs typeface="Times New Roman"/>
            </a:endParaRPr>
          </a:p>
          <a:p>
            <a:pPr marL="0" indent="0" algn="ctr">
              <a:buNone/>
            </a:pPr>
            <a:r>
              <a:rPr lang="en-US" sz="2600" b="1" dirty="0">
                <a:solidFill>
                  <a:schemeClr val="accent1">
                    <a:lumMod val="75000"/>
                  </a:schemeClr>
                </a:solidFill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sz="2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u </a:t>
            </a:r>
            <a:r>
              <a:rPr lang="en-US" sz="2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există</a:t>
            </a:r>
            <a:r>
              <a:rPr lang="en-US" sz="2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leac</a:t>
            </a:r>
            <a:r>
              <a:rPr lang="en-US" sz="2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uman</a:t>
            </a:r>
            <a:r>
              <a:rPr lang="en-US" sz="2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sz="2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păcat</a:t>
            </a:r>
            <a:r>
              <a:rPr lang="en-US" sz="2600" b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RO" sz="2600" b="1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Wingdings"/>
              <a:buChar char="v"/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0" y="217344"/>
            <a:ext cx="10441171" cy="1306656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br>
              <a:rPr lang="en-US" sz="1800" b="1" dirty="0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</a:b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Calibri"/>
                <a:cs typeface="Times New Roman"/>
              </a:rPr>
              <a:t>CONTACTUL EI CU HRISTOS</a:t>
            </a:r>
            <a:br>
              <a:rPr lang="en-US" sz="4000" dirty="0">
                <a:solidFill>
                  <a:schemeClr val="accent1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pt-BR" sz="4000" dirty="0">
              <a:solidFill>
                <a:schemeClr val="accent1">
                  <a:lumMod val="75000"/>
                </a:schemeClr>
              </a:solidFill>
              <a:latin typeface="Avenir Book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854439" y="2083632"/>
            <a:ext cx="9370216" cy="4268821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en-US" sz="32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32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auzit</a:t>
            </a:r>
            <a:r>
              <a:rPr lang="en-US" sz="32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vorbindu</a:t>
            </a:r>
            <a:r>
              <a:rPr lang="en-US" sz="32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-se </a:t>
            </a:r>
            <a:r>
              <a:rPr lang="en-US" sz="32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despre</a:t>
            </a:r>
            <a:r>
              <a:rPr lang="en-US" sz="3200" b="1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Isus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a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venit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pe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dinapoi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mulțime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s-a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atins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haina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Lui.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Căci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își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zicea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ea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„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Dacă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aș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putea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doar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să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mă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ating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haina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Lui,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mă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voi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tămădui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"." </a:t>
            </a:r>
          </a:p>
          <a:p>
            <a:pPr marL="0" indent="0" algn="ctr">
              <a:buNone/>
              <a:defRPr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Marcu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effectLst/>
                <a:latin typeface="Avenir Book" panose="0200050302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5:27-28)</a:t>
            </a:r>
            <a:r>
              <a:rPr lang="en-RO" sz="20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endParaRPr lang="pt-BR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1285</TotalTime>
  <Words>2122</Words>
  <Application>Microsoft Macintosh PowerPoint</Application>
  <DocSecurity>0</DocSecurity>
  <PresentationFormat>Widescreen</PresentationFormat>
  <Paragraphs>151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Arial</vt:lpstr>
      <vt:lpstr>Avenir Book</vt:lpstr>
      <vt:lpstr>Calibri</vt:lpstr>
      <vt:lpstr>Calibri Light</vt:lpstr>
      <vt:lpstr>Century</vt:lpstr>
      <vt:lpstr>Montserrat Medium</vt:lpstr>
      <vt:lpstr>Wingdings</vt:lpstr>
      <vt:lpstr>Office Theme</vt:lpstr>
      <vt:lpstr>PowerPoint Presentation</vt:lpstr>
      <vt:lpstr>Situația disperată a lui Iair</vt:lpstr>
      <vt:lpstr>La fel ca Iair, dacă vrem să primim     răspunsuri la rugăciunile noastre:</vt:lpstr>
      <vt:lpstr>PowerPoint Presentation</vt:lpstr>
      <vt:lpstr>Cum TE SIMȚI când:</vt:lpstr>
      <vt:lpstr>Nu-i știm numele, dar îi cunoaștem criza. </vt:lpstr>
      <vt:lpstr>Această boală:</vt:lpstr>
      <vt:lpstr>Păcatul nostru este la fel de jenant și costisitor cum a fost și situația ei. </vt:lpstr>
      <vt:lpstr> CONTACTUL EI CU HRISTOS </vt:lpstr>
      <vt:lpstr>PowerPoint Presentation</vt:lpstr>
      <vt:lpstr>Avea o singură prioritate. Trebuia să AJUNGĂ la ISUS </vt:lpstr>
      <vt:lpstr> VINDECAREA SA MIRACULOASĂ </vt:lpstr>
      <vt:lpstr>PowerPoint Presentation</vt:lpstr>
      <vt:lpstr> PREOCUPAREA ȘI CHEMAREA SA </vt:lpstr>
      <vt:lpstr>De ce a pus Isus această întrebare ?</vt:lpstr>
      <vt:lpstr>Ea era necurată și de neatins</vt:lpstr>
      <vt:lpstr>PowerPoint Presentation</vt:lpstr>
      <vt:lpstr>  Darul mântuirii nu trebuie să fie secretul cel mai bine păstrat!   </vt:lpstr>
      <vt:lpstr>PowerPoint Presentation</vt:lpstr>
      <vt:lpstr>  MÂNGÂIEREA LUI   </vt:lpstr>
      <vt:lpstr>PowerPoint Presentation</vt:lpstr>
      <vt:lpstr>PowerPoint Presentation</vt:lpstr>
      <vt:lpstr> PROVOCAREA NOASTRĂ </vt:lpstr>
      <vt:lpstr>PowerPoint Presentation</vt:lpstr>
      <vt:lpstr>PowerPoint Presentation</vt:lpstr>
      <vt:lpstr>Tivul hainei Sale încă poate fi atins prin credință! </vt:lpstr>
      <vt:lpstr>Ce ar fi putut gândi Iair?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Stele, Galina</dc:creator>
  <cp:keywords/>
  <dc:description/>
  <cp:lastModifiedBy>Lylyana Radu</cp:lastModifiedBy>
  <cp:revision>21</cp:revision>
  <dcterms:created xsi:type="dcterms:W3CDTF">2025-01-21T22:34:02Z</dcterms:created>
  <dcterms:modified xsi:type="dcterms:W3CDTF">2025-02-02T14:42:00Z</dcterms:modified>
  <cp:category/>
  <dc:identifier/>
  <cp:contentStatus/>
  <dc:language/>
  <cp:version/>
</cp:coreProperties>
</file>